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1"/>
  </p:notesMasterIdLst>
  <p:sldIdLst>
    <p:sldId id="257" r:id="rId2"/>
    <p:sldId id="287" r:id="rId3"/>
    <p:sldId id="288" r:id="rId4"/>
    <p:sldId id="270" r:id="rId5"/>
    <p:sldId id="268" r:id="rId6"/>
    <p:sldId id="293" r:id="rId7"/>
    <p:sldId id="277" r:id="rId8"/>
    <p:sldId id="292" r:id="rId9"/>
    <p:sldId id="280" r:id="rId10"/>
    <p:sldId id="291" r:id="rId11"/>
    <p:sldId id="289" r:id="rId12"/>
    <p:sldId id="281" r:id="rId13"/>
    <p:sldId id="286" r:id="rId14"/>
    <p:sldId id="285" r:id="rId15"/>
    <p:sldId id="278" r:id="rId16"/>
    <p:sldId id="294" r:id="rId17"/>
    <p:sldId id="283" r:id="rId18"/>
    <p:sldId id="28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FAB4C-C569-248D-F8B0-C300984CCF31}" v="25" dt="2023-02-07T19:13:08.832"/>
    <p1510:client id="{056C7997-44B7-9201-4991-09E4CAACCB5C}" v="12" dt="2022-11-17T18:36:25.599"/>
    <p1510:client id="{06CC8A72-CAE9-B867-61BF-2F705A0B100C}" v="84" dt="2022-11-16T02:16:54.585"/>
    <p1510:client id="{0C8E5A1F-2C89-1C1F-83A9-17251A1BD0A4}" v="5" dt="2023-03-09T15:33:34.003"/>
    <p1510:client id="{0C8F9B93-23DE-3C1E-B05F-AB101A4C1065}" v="752" dt="2023-04-21T02:43:27.298"/>
    <p1510:client id="{17FD7851-33C0-818E-AF7B-CD5766D4777A}" v="103" dt="2022-12-06T20:07:11.968"/>
    <p1510:client id="{19B8654D-EC76-09D2-3334-952CC1C3891A}" v="11" dt="2023-02-06T23:16:45.039"/>
    <p1510:client id="{1A7E6316-326A-64C7-0AF2-EFC360535FF6}" v="30" dt="2023-03-07T19:28:59.738"/>
    <p1510:client id="{1B33ABBA-992D-115D-8964-1AD700817482}" v="12" dt="2023-04-25T18:06:07.931"/>
    <p1510:client id="{1E54A492-D6B5-131B-D91A-3BFA829AB008}" v="42" dt="2023-03-07T18:16:35.274"/>
    <p1510:client id="{201FB839-F725-7F1F-996C-719168DEF6EF}" v="25" dt="2023-03-07T18:32:12.849"/>
    <p1510:client id="{27F028A8-9C61-B8A9-77FF-6AB3B043C096}" v="75" dt="2023-03-09T18:20:04.887"/>
    <p1510:client id="{2ED36F67-A0A8-7CEC-277D-FC262A1BB658}" v="931" dt="2023-03-07T03:02:17.193"/>
    <p1510:client id="{36383D9D-39FF-11E9-9BBE-76F899F58B39}" v="194" dt="2022-12-06T21:05:58.435"/>
    <p1510:client id="{3A82AE75-35C2-8EA7-BCEA-34FEE9EA7B7E}" v="71" dt="2022-11-17T19:17:37.403"/>
    <p1510:client id="{3C0D375D-1AE8-F09F-4FAC-41F6A1506CF4}" v="202" dt="2022-12-08T03:19:59.079"/>
    <p1510:client id="{49058D5F-EF6A-2113-8DD6-A8AA31CF3266}" v="433" dt="2023-04-21T02:44:16.414"/>
    <p1510:client id="{4920C4D8-CD0A-0390-C669-4B4CACCB7B82}" v="189" dt="2023-02-06T02:17:37.067"/>
    <p1510:client id="{498BF404-55BF-B2D1-69B2-9CE7C8D1453C}" v="452" dt="2023-03-07T18:51:49.467"/>
    <p1510:client id="{4D20B0F0-53DE-6977-6CB6-6CFB2C8EE75D}" v="647" dt="2022-11-17T03:08:43.533"/>
    <p1510:client id="{64B666BF-12ED-E56C-93E8-FDF614870B34}" v="329" dt="2023-03-07T15:08:41.279"/>
    <p1510:client id="{64E97CB8-55ED-C547-C866-98784C7C4182}" v="235" dt="2023-03-09T15:32:02.953"/>
    <p1510:client id="{66821831-40AD-4FB1-A07C-84F606A49E8D}" v="200" dt="2022-11-15T20:02:45.565"/>
    <p1510:client id="{696B5FCF-2C37-910E-520D-D08E3E05FE51}" v="5" dt="2022-11-17T16:13:21.821"/>
    <p1510:client id="{6C63F91C-3F27-3C37-4266-08D9269A5A27}" v="1" dt="2023-03-07T19:13:02.751"/>
    <p1510:client id="{6FCBBBE0-AF10-A6D0-98CB-BD5692E8B0F5}" v="406" dt="2023-03-07T02:53:37.621"/>
    <p1510:client id="{704825BE-4514-ADBC-6485-7C98D5C15572}" v="67" dt="2023-04-21T01:46:11.662"/>
    <p1510:client id="{72736675-2EF9-2062-A6BE-2DF6938B533F}" v="66" dt="2023-03-07T03:01:30.611"/>
    <p1510:client id="{73B50631-BCF5-8817-2D95-D18D30AE3ACF}" v="1394" dt="2022-11-16T01:29:27.420"/>
    <p1510:client id="{7D92817B-2997-4FF0-AAAD-7ED49348B009}" v="3" dt="2023-03-30T18:25:06.030"/>
    <p1510:client id="{7DD47BFC-065E-D8B8-D4CA-067EBF52990D}" v="6" dt="2023-03-09T19:16:37.645"/>
    <p1510:client id="{7F17CD53-47CB-80AE-B5F8-68DF038EC092}" v="76" dt="2023-02-07T02:09:39.141"/>
    <p1510:client id="{830E580A-B7CC-77E7-457F-BCB9F09857A3}" v="37" dt="2022-12-08T03:07:44.812"/>
    <p1510:client id="{84184806-EF10-4218-AACC-D5C74F6B604B}" v="682" dt="2023-04-21T02:11:00.277"/>
    <p1510:client id="{8A3649F3-6AD1-78A9-2F94-4D4865C689BA}" v="71" dt="2022-11-17T15:00:18.181"/>
    <p1510:client id="{91F465A6-3E37-8D7F-072B-ED11B3324E4F}" v="282" dt="2023-04-20T16:27:13.218"/>
    <p1510:client id="{9349056D-270A-4952-A557-7C31CE16AFAC}" v="63" dt="2023-02-07T18:44:26.126"/>
    <p1510:client id="{95774395-384E-FEDA-840E-3EEC45A489FA}" v="566" dt="2022-11-16T00:56:43.850"/>
    <p1510:client id="{99A190F3-D767-D614-C1C5-CA2231ED810D}" v="20" dt="2022-11-17T17:18:19.687"/>
    <p1510:client id="{AF46CE76-58CB-4A65-BCA0-A508CB290DD3}" v="313" dt="2023-02-05T19:59:26.687"/>
    <p1510:client id="{BA0DCB60-E1CF-5078-964A-5C99634C83D3}" v="8" dt="2023-04-25T18:05:51.456"/>
    <p1510:client id="{BAABBE54-459E-432C-36D8-E0CC794986F5}" v="114" dt="2023-02-07T02:08:02.868"/>
    <p1510:client id="{BAEBE3AE-05F1-64AF-C4E6-0EF68AFE2175}" v="226" dt="2022-12-06T21:01:47.097"/>
    <p1510:client id="{C8950319-FFBA-2B6E-4137-7AE7B0143E96}" v="1103" dt="2022-12-08T16:37:36.889"/>
    <p1510:client id="{C8D736FA-53CB-9287-FE9B-3F290616C09E}" v="145" dt="2022-11-16T00:58:11.951"/>
    <p1510:client id="{CF2C2AA5-03C5-11F2-7122-C49578233B2F}" v="19" dt="2022-12-08T20:17:28.433"/>
    <p1510:client id="{D0078455-0E77-750A-CF9F-5D39866EAFE2}" v="1496" dt="2023-03-07T02:54:54.516"/>
    <p1510:client id="{D08F9861-879F-52E0-B795-EFDB5A62F1B8}" v="2" dt="2023-03-07T19:13:17.335"/>
    <p1510:client id="{DD897EF7-CF14-EDCF-9EAC-EE2D12DE6851}" v="4" dt="2022-12-08T02:01:58.482"/>
    <p1510:client id="{DF95BD9D-EAD0-D80D-5D2F-48E2ECAE4C56}" v="286" dt="2022-12-08T18:41:06.060"/>
    <p1510:client id="{E0BDDB64-7D31-AC5D-1BA7-E9610107FCEE}" v="569" dt="2023-04-21T01:57:31.325"/>
    <p1510:client id="{E211A0C8-E834-BC77-5F5B-B1F15C089F39}" v="168" dt="2023-04-21T01:38:48.250"/>
    <p1510:client id="{E65C7713-5DA7-4A7C-FE1F-A8DCD3B5C280}" v="56" dt="2022-12-08T19:13:35.075"/>
    <p1510:client id="{EC3F2742-480C-25F2-8500-BDB1D14D4A2E}" v="101" dt="2023-04-21T01:48:36.111"/>
    <p1510:client id="{ECC98B79-FCE2-4C3B-66C9-584D81AE566D}" v="66" dt="2023-04-18T18:23:56.650"/>
    <p1510:client id="{EED9FFA9-0BBE-7073-DC20-CCB7FB5791D3}" v="8" dt="2023-04-21T01:47:00.424"/>
    <p1510:client id="{FE91D84B-FF8E-11B4-CA6A-7741FC4DAFDC}" v="341" dt="2022-12-06T20:16:11.625"/>
    <p1510:client id="{FF94EB54-76B0-173C-E276-D9B048D85A93}" v="504" dt="2023-04-21T02:41:29.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93612-CA61-4D40-9C87-31DEE1AFBBD0}" type="datetimeFigureOut">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3F9D-F331-4DFD-BC7D-80D337C035F9}" type="slidenum">
              <a:t>‹#›</a:t>
            </a:fld>
            <a:endParaRPr lang="en-US"/>
          </a:p>
        </p:txBody>
      </p:sp>
    </p:spTree>
    <p:extLst>
      <p:ext uri="{BB962C8B-B14F-4D97-AF65-F5344CB8AC3E}">
        <p14:creationId xmlns:p14="http://schemas.microsoft.com/office/powerpoint/2010/main" val="1476438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1000"/>
              </a:spcBef>
              <a:buFont typeface="Arial"/>
              <a:buChar char="•"/>
            </a:pPr>
            <a:r>
              <a:rPr lang="en-US"/>
              <a:t>Optical Communications is a relatively new technology that allows for rapid, high-bandwidth wireless transmission of data across nearly any distance.</a:t>
            </a:r>
          </a:p>
          <a:p>
            <a:pPr marL="171450" indent="-171450">
              <a:lnSpc>
                <a:spcPct val="110000"/>
              </a:lnSpc>
              <a:spcBef>
                <a:spcPts val="1000"/>
              </a:spcBef>
              <a:buFont typeface="Arial"/>
              <a:buChar char="•"/>
            </a:pPr>
            <a:r>
              <a:rPr lang="en-US"/>
              <a:t>This technology can transfer data at rates much faster than radio, microwave, or other contemporary technologies (over 100Gbps), all the while using less power, a smaller payload size, and an overall smaller/lighter physical design.</a:t>
            </a:r>
            <a:endParaRPr lang="en-US">
              <a:cs typeface="Calibri"/>
            </a:endParaRPr>
          </a:p>
          <a:p>
            <a:pPr marL="171450" indent="-171450">
              <a:lnSpc>
                <a:spcPct val="110000"/>
              </a:lnSpc>
              <a:spcBef>
                <a:spcPts val="1000"/>
              </a:spcBef>
              <a:buFont typeface="Arial"/>
              <a:buChar char="•"/>
            </a:pPr>
            <a:r>
              <a:rPr lang="en-US"/>
              <a:t>Researching and developing Optical Communication Systems will benefit multiple industries, especially the Aerospace Industry, as transmissions across the solar system would require less power and time to receive the same amount of information compared to a different transmission style.</a:t>
            </a:r>
            <a:endParaRPr lang="en-US">
              <a:cs typeface="Calibri"/>
            </a:endParaRPr>
          </a:p>
          <a:p>
            <a:pPr marL="171450" indent="-171450">
              <a:lnSpc>
                <a:spcPct val="110000"/>
              </a:lnSpc>
              <a:spcBef>
                <a:spcPts val="1000"/>
              </a:spcBef>
              <a:buFont typeface="Arial"/>
              <a:buChar char="•"/>
            </a:pPr>
            <a:r>
              <a:rPr lang="en-US"/>
              <a:t>Proliferation of this technology would lead to a decrease in cost and difficulty in application; can have positive impacts for other industries that already require fast, wireless transfer of data.</a:t>
            </a:r>
          </a:p>
        </p:txBody>
      </p:sp>
      <p:sp>
        <p:nvSpPr>
          <p:cNvPr id="4" name="Slide Number Placeholder 3"/>
          <p:cNvSpPr>
            <a:spLocks noGrp="1"/>
          </p:cNvSpPr>
          <p:nvPr>
            <p:ph type="sldNum" sz="quarter" idx="5"/>
          </p:nvPr>
        </p:nvSpPr>
        <p:spPr/>
        <p:txBody>
          <a:bodyPr/>
          <a:lstStyle/>
          <a:p>
            <a:fld id="{204C94D6-5D85-4AAB-9ED7-E0F595BD4164}" type="slidenum">
              <a:t>2</a:t>
            </a:fld>
            <a:endParaRPr lang="en-US"/>
          </a:p>
        </p:txBody>
      </p:sp>
    </p:spTree>
    <p:extLst>
      <p:ext uri="{BB962C8B-B14F-4D97-AF65-F5344CB8AC3E}">
        <p14:creationId xmlns:p14="http://schemas.microsoft.com/office/powerpoint/2010/main" val="103599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Considerations </a:t>
            </a:r>
            <a:br>
              <a:rPr lang="en-US">
                <a:cs typeface="+mn-lt"/>
              </a:rPr>
            </a:br>
            <a:r>
              <a:rPr lang="en-US"/>
              <a:t>o Assumptions, dependencies </a:t>
            </a:r>
            <a:br>
              <a:rPr lang="en-US">
                <a:cs typeface="+mn-lt"/>
              </a:rPr>
            </a:br>
            <a:r>
              <a:rPr lang="en-US"/>
              <a:t>o General Constraints </a:t>
            </a:r>
            <a:br>
              <a:rPr lang="en-US">
                <a:cs typeface="+mn-lt"/>
              </a:rPr>
            </a:br>
            <a:r>
              <a:rPr lang="en-US"/>
              <a:t>o Industrial Standards Followed (if there are any) </a:t>
            </a:r>
            <a:br>
              <a:rPr lang="en-US">
                <a:cs typeface="+mn-lt"/>
              </a:rPr>
            </a:br>
            <a:r>
              <a:rPr lang="en-US"/>
              <a:t>o Safety constraints and considerations </a:t>
            </a:r>
            <a:br>
              <a:rPr lang="en-US">
                <a:cs typeface="+mn-lt"/>
              </a:rPr>
            </a:br>
            <a:r>
              <a:rPr lang="en-US"/>
              <a:t>o Other </a:t>
            </a:r>
          </a:p>
        </p:txBody>
      </p:sp>
      <p:sp>
        <p:nvSpPr>
          <p:cNvPr id="4" name="Slide Number Placeholder 3"/>
          <p:cNvSpPr>
            <a:spLocks noGrp="1"/>
          </p:cNvSpPr>
          <p:nvPr>
            <p:ph type="sldNum" sz="quarter" idx="5"/>
          </p:nvPr>
        </p:nvSpPr>
        <p:spPr/>
        <p:txBody>
          <a:bodyPr/>
          <a:lstStyle/>
          <a:p>
            <a:fld id="{204C94D6-5D85-4AAB-9ED7-E0F595BD4164}" type="slidenum">
              <a:t>3</a:t>
            </a:fld>
            <a:endParaRPr lang="en-US"/>
          </a:p>
        </p:txBody>
      </p:sp>
    </p:spTree>
    <p:extLst>
      <p:ext uri="{BB962C8B-B14F-4D97-AF65-F5344CB8AC3E}">
        <p14:creationId xmlns:p14="http://schemas.microsoft.com/office/powerpoint/2010/main" val="173964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4/27/2023</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8044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4/27/2023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731643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4/27/2023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197380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4/27/2023</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80353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4/27/2023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332563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4/27/2023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071328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4/27/2023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98939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4/27/2023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79515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4/27/2023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914392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4/27/2023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25162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4/27/2023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16256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4/27/2023</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6023356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video" Target="https://www.youtube.com/embed/v0XjA-NIPCE?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video" Target="https://www.youtube.com/embed/xi3BEaCV0eg?feature=oembe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Colourful network cables">
            <a:extLst>
              <a:ext uri="{FF2B5EF4-FFF2-40B4-BE49-F238E27FC236}">
                <a16:creationId xmlns:a16="http://schemas.microsoft.com/office/drawing/2014/main" id="{C8B38983-419E-081C-9521-795D1173A965}"/>
              </a:ext>
            </a:extLst>
          </p:cNvPr>
          <p:cNvPicPr>
            <a:picLocks noChangeAspect="1"/>
          </p:cNvPicPr>
          <p:nvPr/>
        </p:nvPicPr>
        <p:blipFill rotWithShape="1">
          <a:blip r:embed="rId2">
            <a:alphaModFix amt="40000"/>
          </a:blip>
          <a:srcRect r="-1" b="15522"/>
          <a:stretch/>
        </p:blipFill>
        <p:spPr>
          <a:xfrm>
            <a:off x="20" y="-1"/>
            <a:ext cx="12189789" cy="6873457"/>
          </a:xfrm>
          <a:prstGeom prst="rect">
            <a:avLst/>
          </a:prstGeom>
          <a:ln w="12700">
            <a:noFill/>
          </a:ln>
        </p:spPr>
      </p:pic>
      <p:grpSp>
        <p:nvGrpSpPr>
          <p:cNvPr id="32"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ctrTitle"/>
          </p:nvPr>
        </p:nvSpPr>
        <p:spPr>
          <a:xfrm>
            <a:off x="841248" y="3429000"/>
            <a:ext cx="7151357" cy="2387600"/>
          </a:xfrm>
        </p:spPr>
        <p:txBody>
          <a:bodyPr anchor="t">
            <a:normAutofit/>
          </a:bodyPr>
          <a:lstStyle/>
          <a:p>
            <a:r>
              <a:rPr lang="en-US">
                <a:solidFill>
                  <a:srgbClr val="FFFFFF"/>
                </a:solidFill>
                <a:cs typeface="Calibri Light"/>
              </a:rPr>
              <a:t>Low</a:t>
            </a:r>
            <a:r>
              <a:rPr lang="en-US">
                <a:solidFill>
                  <a:srgbClr val="FFFFFF"/>
                </a:solidFill>
                <a:latin typeface="Calibri"/>
                <a:cs typeface="Calibri Light"/>
              </a:rPr>
              <a:t>-</a:t>
            </a:r>
            <a:r>
              <a:rPr lang="en-US">
                <a:solidFill>
                  <a:srgbClr val="FFFFFF"/>
                </a:solidFill>
                <a:cs typeface="Calibri Light"/>
              </a:rPr>
              <a:t>Cost Optical Communications System</a:t>
            </a:r>
            <a:endParaRPr lang="en-US">
              <a:solidFill>
                <a:srgbClr val="FFFFFF"/>
              </a:solidFill>
            </a:endParaRPr>
          </a:p>
        </p:txBody>
      </p:sp>
      <p:sp>
        <p:nvSpPr>
          <p:cNvPr id="3" name="Subtitle 2"/>
          <p:cNvSpPr>
            <a:spLocks noGrp="1"/>
          </p:cNvSpPr>
          <p:nvPr>
            <p:ph type="subTitle" idx="1"/>
          </p:nvPr>
        </p:nvSpPr>
        <p:spPr>
          <a:xfrm>
            <a:off x="841248" y="1040986"/>
            <a:ext cx="7151357" cy="2272483"/>
          </a:xfrm>
        </p:spPr>
        <p:txBody>
          <a:bodyPr vert="horz" lIns="91440" tIns="45720" rIns="91440" bIns="45720" rtlCol="0" anchor="b">
            <a:normAutofit/>
          </a:bodyPr>
          <a:lstStyle/>
          <a:p>
            <a:r>
              <a:rPr lang="en-US">
                <a:solidFill>
                  <a:srgbClr val="FFFFFF"/>
                </a:solidFill>
                <a:cs typeface="Calibri"/>
              </a:rPr>
              <a:t>By: Team 3  (Cameron Martinez, Sean Huber, Matthew Simms, Dylan Koch, </a:t>
            </a:r>
            <a:r>
              <a:rPr lang="en-US">
                <a:ea typeface="+mn-lt"/>
                <a:cs typeface="+mn-lt"/>
              </a:rPr>
              <a:t>Dominic Steiner</a:t>
            </a:r>
            <a:r>
              <a:rPr lang="en-US">
                <a:solidFill>
                  <a:srgbClr val="EEF1F1"/>
                </a:solidFill>
                <a:cs typeface="Calibri"/>
              </a:rPr>
              <a:t>,</a:t>
            </a:r>
            <a:r>
              <a:rPr lang="en-US">
                <a:solidFill>
                  <a:srgbClr val="EEF1F1"/>
                </a:solidFill>
                <a:ea typeface="+mn-lt"/>
                <a:cs typeface="Calibri"/>
              </a:rPr>
              <a:t> J</a:t>
            </a:r>
            <a:r>
              <a:rPr lang="en-US">
                <a:solidFill>
                  <a:srgbClr val="FFFFFF"/>
                </a:solidFill>
                <a:ea typeface="+mn-lt"/>
                <a:cs typeface="Calibri"/>
              </a:rPr>
              <a:t>arrod</a:t>
            </a:r>
            <a:r>
              <a:rPr lang="en-US">
                <a:solidFill>
                  <a:srgbClr val="FFFFFF"/>
                </a:solidFill>
                <a:ea typeface="+mn-lt"/>
                <a:cs typeface="+mn-lt"/>
              </a:rPr>
              <a:t> Siglin</a:t>
            </a:r>
            <a:r>
              <a:rPr lang="en-US">
                <a:solidFill>
                  <a:srgbClr val="FFFFFF"/>
                </a:solidFill>
                <a:ea typeface="+mn-lt"/>
                <a:cs typeface="Calibri"/>
              </a:rPr>
              <a:t>)</a:t>
            </a:r>
            <a:endParaRPr lang="en-US">
              <a:solidFill>
                <a:srgbClr val="FFFFFF"/>
              </a:solidFill>
            </a:endParaRPr>
          </a:p>
        </p:txBody>
      </p:sp>
      <p:sp>
        <p:nvSpPr>
          <p:cNvPr id="4" name="Slide Number Placeholder 3">
            <a:extLst>
              <a:ext uri="{FF2B5EF4-FFF2-40B4-BE49-F238E27FC236}">
                <a16:creationId xmlns:a16="http://schemas.microsoft.com/office/drawing/2014/main" id="{ED21BE08-AAC4-42DA-77CC-211C1D899A8C}"/>
              </a:ext>
            </a:extLst>
          </p:cNvPr>
          <p:cNvSpPr>
            <a:spLocks noGrp="1"/>
          </p:cNvSpPr>
          <p:nvPr>
            <p:ph type="sldNum" sz="quarter" idx="12"/>
          </p:nvPr>
        </p:nvSpPr>
        <p:spPr/>
        <p:txBody>
          <a:bodyPr/>
          <a:lstStyle/>
          <a:p>
            <a:fld id="{273BAE12-D270-459D-897B-6833652BB167}" type="slidenum">
              <a:rPr lang="en-US" b="1" dirty="0" smtClean="0"/>
              <a:t>1</a:t>
            </a:fld>
            <a:endParaRPr lang="en-US" b="1"/>
          </a:p>
        </p:txBody>
      </p:sp>
    </p:spTree>
    <p:extLst>
      <p:ext uri="{BB962C8B-B14F-4D97-AF65-F5344CB8AC3E}">
        <p14:creationId xmlns:p14="http://schemas.microsoft.com/office/powerpoint/2010/main" val="41131346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04FD-E71B-9D9B-5D22-A35DE4F94076}"/>
              </a:ext>
            </a:extLst>
          </p:cNvPr>
          <p:cNvSpPr>
            <a:spLocks noGrp="1"/>
          </p:cNvSpPr>
          <p:nvPr>
            <p:ph type="title"/>
          </p:nvPr>
        </p:nvSpPr>
        <p:spPr>
          <a:xfrm>
            <a:off x="852311" y="496841"/>
            <a:ext cx="10515600" cy="1325563"/>
          </a:xfrm>
        </p:spPr>
        <p:txBody>
          <a:bodyPr/>
          <a:lstStyle/>
          <a:p>
            <a:r>
              <a:rPr lang="en-US"/>
              <a:t>Photodetector</a:t>
            </a:r>
          </a:p>
        </p:txBody>
      </p:sp>
      <p:sp>
        <p:nvSpPr>
          <p:cNvPr id="3" name="Content Placeholder 2">
            <a:extLst>
              <a:ext uri="{FF2B5EF4-FFF2-40B4-BE49-F238E27FC236}">
                <a16:creationId xmlns:a16="http://schemas.microsoft.com/office/drawing/2014/main" id="{460E6C48-01A5-989A-FADB-9FC15CA0BDFB}"/>
              </a:ext>
            </a:extLst>
          </p:cNvPr>
          <p:cNvSpPr>
            <a:spLocks noGrp="1"/>
          </p:cNvSpPr>
          <p:nvPr>
            <p:ph idx="1"/>
          </p:nvPr>
        </p:nvSpPr>
        <p:spPr>
          <a:xfrm>
            <a:off x="666482" y="1706450"/>
            <a:ext cx="5256859" cy="3821778"/>
          </a:xfrm>
        </p:spPr>
        <p:txBody>
          <a:bodyPr vert="horz" lIns="91440" tIns="45720" rIns="91440" bIns="45720" rtlCol="0" anchor="t">
            <a:normAutofit lnSpcReduction="10000"/>
          </a:bodyPr>
          <a:lstStyle/>
          <a:p>
            <a:pPr marL="0" indent="0" algn="ctr">
              <a:buNone/>
            </a:pPr>
            <a:r>
              <a:rPr lang="en-US" sz="2000" u="sng"/>
              <a:t>Previous Group's Sensor</a:t>
            </a:r>
          </a:p>
          <a:p>
            <a:pPr marL="285750" indent="-285750"/>
            <a:r>
              <a:rPr lang="en-US"/>
              <a:t>APD310 – </a:t>
            </a:r>
            <a:r>
              <a:rPr lang="en-US" err="1"/>
              <a:t>ThorLabs</a:t>
            </a:r>
            <a:endParaRPr lang="en-US"/>
          </a:p>
          <a:p>
            <a:pPr marL="285750" indent="-285750"/>
            <a:r>
              <a:rPr lang="en-US"/>
              <a:t>850-1650 nm</a:t>
            </a:r>
          </a:p>
          <a:p>
            <a:pPr marL="285750" indent="-285750"/>
            <a:r>
              <a:rPr lang="en-US"/>
              <a:t>Variable static gain</a:t>
            </a:r>
          </a:p>
          <a:p>
            <a:pPr marL="285750" indent="-285750"/>
            <a:r>
              <a:rPr lang="en-US"/>
              <a:t>Output: 1V Maximum</a:t>
            </a:r>
          </a:p>
          <a:p>
            <a:pPr marL="285750" indent="-285750"/>
            <a:r>
              <a:rPr lang="en-US">
                <a:ea typeface="+mn-lt"/>
                <a:cs typeface="+mn-lt"/>
              </a:rPr>
              <a:t>Detector diameter: 0.04 mm</a:t>
            </a:r>
            <a:endParaRPr lang="en-US"/>
          </a:p>
          <a:p>
            <a:pPr marL="285750" indent="-285750"/>
            <a:r>
              <a:rPr lang="en-US"/>
              <a:t>Increased sensitivity</a:t>
            </a:r>
          </a:p>
          <a:p>
            <a:pPr marL="285750" indent="-285750"/>
            <a:r>
              <a:rPr lang="en-US"/>
              <a:t>$2,893.29</a:t>
            </a:r>
          </a:p>
          <a:p>
            <a:pPr marL="285750" indent="-285750"/>
            <a:r>
              <a:rPr lang="en-US"/>
              <a:t>Bandwidth 1MHz - 1600MHz</a:t>
            </a:r>
          </a:p>
          <a:p>
            <a:pPr marL="285750" indent="-285750"/>
            <a:endParaRPr lang="en-US"/>
          </a:p>
          <a:p>
            <a:pPr marL="285750" indent="-285750"/>
            <a:endParaRPr lang="en-US"/>
          </a:p>
        </p:txBody>
      </p:sp>
      <p:sp>
        <p:nvSpPr>
          <p:cNvPr id="4" name="Slide Number Placeholder 3">
            <a:extLst>
              <a:ext uri="{FF2B5EF4-FFF2-40B4-BE49-F238E27FC236}">
                <a16:creationId xmlns:a16="http://schemas.microsoft.com/office/drawing/2014/main" id="{22A163CF-8650-163B-CA50-BD4B0F8F99CA}"/>
              </a:ext>
            </a:extLst>
          </p:cNvPr>
          <p:cNvSpPr>
            <a:spLocks noGrp="1"/>
          </p:cNvSpPr>
          <p:nvPr>
            <p:ph type="sldNum" sz="quarter" idx="12"/>
          </p:nvPr>
        </p:nvSpPr>
        <p:spPr/>
        <p:txBody>
          <a:bodyPr/>
          <a:lstStyle/>
          <a:p>
            <a:fld id="{273BAE12-D270-459D-897B-6833652BB167}" type="slidenum">
              <a:rPr lang="en-US" b="1" smtClean="0"/>
              <a:t>10</a:t>
            </a:fld>
            <a:endParaRPr lang="en-US" b="1"/>
          </a:p>
        </p:txBody>
      </p:sp>
      <p:sp>
        <p:nvSpPr>
          <p:cNvPr id="7" name="Content Placeholder 2">
            <a:extLst>
              <a:ext uri="{FF2B5EF4-FFF2-40B4-BE49-F238E27FC236}">
                <a16:creationId xmlns:a16="http://schemas.microsoft.com/office/drawing/2014/main" id="{5616DD88-2B82-371E-9013-DA3C94B34945}"/>
              </a:ext>
            </a:extLst>
          </p:cNvPr>
          <p:cNvSpPr txBox="1">
            <a:spLocks/>
          </p:cNvSpPr>
          <p:nvPr/>
        </p:nvSpPr>
        <p:spPr>
          <a:xfrm>
            <a:off x="6303136" y="1708597"/>
            <a:ext cx="5256859" cy="382177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a:t>New Sensor</a:t>
            </a:r>
          </a:p>
          <a:p>
            <a:pPr marL="285750" indent="-285750"/>
            <a:r>
              <a:rPr lang="en-US"/>
              <a:t>PDA20C2 – </a:t>
            </a:r>
            <a:r>
              <a:rPr lang="en-US" err="1"/>
              <a:t>ThorLabs</a:t>
            </a:r>
            <a:endParaRPr lang="en-US"/>
          </a:p>
          <a:p>
            <a:pPr marL="285750" indent="-285750"/>
            <a:r>
              <a:rPr lang="en-US"/>
              <a:t>800-1700 nm</a:t>
            </a:r>
          </a:p>
          <a:p>
            <a:pPr marL="285750" indent="-285750"/>
            <a:r>
              <a:rPr lang="en-US"/>
              <a:t>Built in gain</a:t>
            </a:r>
          </a:p>
          <a:p>
            <a:pPr marL="285750" indent="-285750"/>
            <a:r>
              <a:rPr lang="en-US"/>
              <a:t>Output: 3.5V Maximum</a:t>
            </a:r>
          </a:p>
          <a:p>
            <a:pPr marL="285750" indent="-285750"/>
            <a:r>
              <a:rPr lang="en-US"/>
              <a:t>Detector diameter: 2.0 mm</a:t>
            </a:r>
          </a:p>
          <a:p>
            <a:pPr marL="285750" indent="-285750"/>
            <a:r>
              <a:rPr lang="en-US"/>
              <a:t>$677.81</a:t>
            </a:r>
          </a:p>
          <a:p>
            <a:pPr marL="285750" indent="-285750"/>
            <a:r>
              <a:rPr lang="en-US">
                <a:ea typeface="+mn-lt"/>
                <a:cs typeface="+mn-lt"/>
              </a:rPr>
              <a:t>Bandwidth 0-5MHz</a:t>
            </a:r>
            <a:endParaRPr lang="en-US"/>
          </a:p>
        </p:txBody>
      </p:sp>
      <p:pic>
        <p:nvPicPr>
          <p:cNvPr id="8" name="Picture 8" descr="A picture containing text, electronics&#10;&#10;Description automatically generated">
            <a:extLst>
              <a:ext uri="{FF2B5EF4-FFF2-40B4-BE49-F238E27FC236}">
                <a16:creationId xmlns:a16="http://schemas.microsoft.com/office/drawing/2014/main" id="{1E78172C-50ED-9BB1-59FD-0EAFE163387D}"/>
              </a:ext>
            </a:extLst>
          </p:cNvPr>
          <p:cNvPicPr>
            <a:picLocks noChangeAspect="1"/>
          </p:cNvPicPr>
          <p:nvPr/>
        </p:nvPicPr>
        <p:blipFill rotWithShape="1">
          <a:blip r:embed="rId2"/>
          <a:srcRect l="17188" t="6897" r="7292"/>
          <a:stretch/>
        </p:blipFill>
        <p:spPr>
          <a:xfrm>
            <a:off x="3720000" y="4470202"/>
            <a:ext cx="2047375" cy="1728445"/>
          </a:xfrm>
          <a:prstGeom prst="rect">
            <a:avLst/>
          </a:prstGeom>
        </p:spPr>
      </p:pic>
      <p:pic>
        <p:nvPicPr>
          <p:cNvPr id="9" name="Picture 9" descr="A picture containing electronics, camera, projector&#10;&#10;Description automatically generated">
            <a:extLst>
              <a:ext uri="{FF2B5EF4-FFF2-40B4-BE49-F238E27FC236}">
                <a16:creationId xmlns:a16="http://schemas.microsoft.com/office/drawing/2014/main" id="{E2E30CBA-1C17-831E-2BD2-D9AF9956050D}"/>
              </a:ext>
            </a:extLst>
          </p:cNvPr>
          <p:cNvPicPr>
            <a:picLocks noChangeAspect="1"/>
          </p:cNvPicPr>
          <p:nvPr/>
        </p:nvPicPr>
        <p:blipFill>
          <a:blip r:embed="rId3"/>
          <a:stretch>
            <a:fillRect/>
          </a:stretch>
        </p:blipFill>
        <p:spPr>
          <a:xfrm>
            <a:off x="9768824" y="4033641"/>
            <a:ext cx="1584102" cy="2119618"/>
          </a:xfrm>
          <a:prstGeom prst="rect">
            <a:avLst/>
          </a:prstGeom>
        </p:spPr>
      </p:pic>
    </p:spTree>
    <p:extLst>
      <p:ext uri="{BB962C8B-B14F-4D97-AF65-F5344CB8AC3E}">
        <p14:creationId xmlns:p14="http://schemas.microsoft.com/office/powerpoint/2010/main" val="205266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3BD5D2-5C4A-38FF-160F-983A7AE3143C}"/>
              </a:ext>
            </a:extLst>
          </p:cNvPr>
          <p:cNvSpPr>
            <a:spLocks noGrp="1"/>
          </p:cNvSpPr>
          <p:nvPr>
            <p:ph type="sldNum" sz="quarter" idx="12"/>
          </p:nvPr>
        </p:nvSpPr>
        <p:spPr/>
        <p:txBody>
          <a:bodyPr/>
          <a:lstStyle/>
          <a:p>
            <a:fld id="{273BAE12-D270-459D-897B-6833652BB167}" type="slidenum">
              <a:rPr lang="en-US" b="1" smtClean="0"/>
              <a:t>11</a:t>
            </a:fld>
            <a:endParaRPr lang="en-US" b="1"/>
          </a:p>
        </p:txBody>
      </p:sp>
      <p:sp>
        <p:nvSpPr>
          <p:cNvPr id="5" name="TextBox 4">
            <a:extLst>
              <a:ext uri="{FF2B5EF4-FFF2-40B4-BE49-F238E27FC236}">
                <a16:creationId xmlns:a16="http://schemas.microsoft.com/office/drawing/2014/main" id="{73254DF8-1C88-D106-09AE-5BC01E8BD481}"/>
              </a:ext>
            </a:extLst>
          </p:cNvPr>
          <p:cNvSpPr txBox="1"/>
          <p:nvPr/>
        </p:nvSpPr>
        <p:spPr>
          <a:xfrm>
            <a:off x="6971612" y="2896593"/>
            <a:ext cx="45890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Previous Setup</a:t>
            </a:r>
            <a:endParaRPr lang="en-US"/>
          </a:p>
        </p:txBody>
      </p:sp>
      <p:pic>
        <p:nvPicPr>
          <p:cNvPr id="4" name="Picture 5" descr="Graphical user interface&#10;&#10;Description automatically generated">
            <a:extLst>
              <a:ext uri="{FF2B5EF4-FFF2-40B4-BE49-F238E27FC236}">
                <a16:creationId xmlns:a16="http://schemas.microsoft.com/office/drawing/2014/main" id="{44DD613C-BED0-2276-1F46-36E94F6437AA}"/>
              </a:ext>
            </a:extLst>
          </p:cNvPr>
          <p:cNvPicPr>
            <a:picLocks noChangeAspect="1"/>
          </p:cNvPicPr>
          <p:nvPr/>
        </p:nvPicPr>
        <p:blipFill>
          <a:blip r:embed="rId2"/>
          <a:stretch>
            <a:fillRect/>
          </a:stretch>
        </p:blipFill>
        <p:spPr>
          <a:xfrm>
            <a:off x="877047" y="663089"/>
            <a:ext cx="2743200" cy="2065468"/>
          </a:xfrm>
          <a:prstGeom prst="rect">
            <a:avLst/>
          </a:prstGeom>
        </p:spPr>
      </p:pic>
      <p:pic>
        <p:nvPicPr>
          <p:cNvPr id="6" name="Picture 6" descr="A picture containing indoor&#10;&#10;Description automatically generated">
            <a:extLst>
              <a:ext uri="{FF2B5EF4-FFF2-40B4-BE49-F238E27FC236}">
                <a16:creationId xmlns:a16="http://schemas.microsoft.com/office/drawing/2014/main" id="{7A6A9C76-1996-6202-3D82-5807B15FA8FD}"/>
              </a:ext>
            </a:extLst>
          </p:cNvPr>
          <p:cNvPicPr>
            <a:picLocks noChangeAspect="1"/>
          </p:cNvPicPr>
          <p:nvPr/>
        </p:nvPicPr>
        <p:blipFill>
          <a:blip r:embed="rId3"/>
          <a:stretch>
            <a:fillRect/>
          </a:stretch>
        </p:blipFill>
        <p:spPr>
          <a:xfrm>
            <a:off x="3928782" y="3878763"/>
            <a:ext cx="2743200" cy="2065468"/>
          </a:xfrm>
          <a:prstGeom prst="rect">
            <a:avLst/>
          </a:prstGeom>
        </p:spPr>
      </p:pic>
      <p:pic>
        <p:nvPicPr>
          <p:cNvPr id="7" name="Picture 7" descr="A picture containing text, indoor, wall&#10;&#10;Description automatically generated">
            <a:extLst>
              <a:ext uri="{FF2B5EF4-FFF2-40B4-BE49-F238E27FC236}">
                <a16:creationId xmlns:a16="http://schemas.microsoft.com/office/drawing/2014/main" id="{8065355D-473C-C3AC-55E5-36C775AAF60F}"/>
              </a:ext>
            </a:extLst>
          </p:cNvPr>
          <p:cNvPicPr>
            <a:picLocks noChangeAspect="1"/>
          </p:cNvPicPr>
          <p:nvPr/>
        </p:nvPicPr>
        <p:blipFill>
          <a:blip r:embed="rId4"/>
          <a:stretch>
            <a:fillRect/>
          </a:stretch>
        </p:blipFill>
        <p:spPr>
          <a:xfrm>
            <a:off x="880783" y="3249572"/>
            <a:ext cx="2743200" cy="2065468"/>
          </a:xfrm>
          <a:prstGeom prst="rect">
            <a:avLst/>
          </a:prstGeom>
        </p:spPr>
      </p:pic>
      <p:pic>
        <p:nvPicPr>
          <p:cNvPr id="8" name="Picture 8" descr="A picture containing electronics&#10;&#10;Description automatically generated">
            <a:extLst>
              <a:ext uri="{FF2B5EF4-FFF2-40B4-BE49-F238E27FC236}">
                <a16:creationId xmlns:a16="http://schemas.microsoft.com/office/drawing/2014/main" id="{B668F594-9F0D-9010-11E4-1D2D928590C8}"/>
              </a:ext>
            </a:extLst>
          </p:cNvPr>
          <p:cNvPicPr>
            <a:picLocks noChangeAspect="1"/>
          </p:cNvPicPr>
          <p:nvPr/>
        </p:nvPicPr>
        <p:blipFill rotWithShape="1">
          <a:blip r:embed="rId5"/>
          <a:srcRect r="272" b="19163"/>
          <a:stretch/>
        </p:blipFill>
        <p:spPr>
          <a:xfrm>
            <a:off x="3928782" y="665220"/>
            <a:ext cx="2735747" cy="2945159"/>
          </a:xfrm>
          <a:prstGeom prst="rect">
            <a:avLst/>
          </a:prstGeom>
        </p:spPr>
      </p:pic>
    </p:spTree>
    <p:extLst>
      <p:ext uri="{BB962C8B-B14F-4D97-AF65-F5344CB8AC3E}">
        <p14:creationId xmlns:p14="http://schemas.microsoft.com/office/powerpoint/2010/main" val="107140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66308-5736-39A4-07D4-B75930862022}"/>
              </a:ext>
            </a:extLst>
          </p:cNvPr>
          <p:cNvSpPr>
            <a:spLocks noGrp="1"/>
          </p:cNvSpPr>
          <p:nvPr>
            <p:ph type="title"/>
          </p:nvPr>
        </p:nvSpPr>
        <p:spPr>
          <a:xfrm>
            <a:off x="838199" y="727323"/>
            <a:ext cx="5490073" cy="1914277"/>
          </a:xfrm>
        </p:spPr>
        <p:txBody>
          <a:bodyPr anchor="b">
            <a:normAutofit/>
          </a:bodyPr>
          <a:lstStyle/>
          <a:p>
            <a:r>
              <a:rPr lang="en-US"/>
              <a:t>User Manual</a:t>
            </a:r>
          </a:p>
        </p:txBody>
      </p:sp>
      <p:sp>
        <p:nvSpPr>
          <p:cNvPr id="3" name="Content Placeholder 2">
            <a:extLst>
              <a:ext uri="{FF2B5EF4-FFF2-40B4-BE49-F238E27FC236}">
                <a16:creationId xmlns:a16="http://schemas.microsoft.com/office/drawing/2014/main" id="{FCA0C81F-FA02-660F-C6BA-67A924EBFC30}"/>
              </a:ext>
            </a:extLst>
          </p:cNvPr>
          <p:cNvSpPr>
            <a:spLocks noGrp="1"/>
          </p:cNvSpPr>
          <p:nvPr>
            <p:ph idx="1"/>
          </p:nvPr>
        </p:nvSpPr>
        <p:spPr>
          <a:xfrm>
            <a:off x="838199" y="2788920"/>
            <a:ext cx="5490073" cy="3388042"/>
          </a:xfrm>
        </p:spPr>
        <p:txBody>
          <a:bodyPr vert="horz" lIns="91440" tIns="45720" rIns="91440" bIns="45720" rtlCol="0">
            <a:normAutofit/>
          </a:bodyPr>
          <a:lstStyle/>
          <a:p>
            <a:r>
              <a:rPr lang="en-US"/>
              <a:t>Established step by step operation of equipment</a:t>
            </a:r>
          </a:p>
          <a:p>
            <a:r>
              <a:rPr lang="en-US"/>
              <a:t>Laid out safety and operational limitations </a:t>
            </a:r>
          </a:p>
          <a:p>
            <a:r>
              <a:rPr lang="en-US"/>
              <a:t>Future recommendations for aspects of the project</a:t>
            </a:r>
          </a:p>
        </p:txBody>
      </p:sp>
      <p:grpSp>
        <p:nvGrpSpPr>
          <p:cNvPr id="16" name="Group 15">
            <a:extLst>
              <a:ext uri="{FF2B5EF4-FFF2-40B4-BE49-F238E27FC236}">
                <a16:creationId xmlns:a16="http://schemas.microsoft.com/office/drawing/2014/main" id="{53C7C3B1-A762-4683-8DC0-FDE202C7D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17" name="Straight Connector 16">
              <a:extLst>
                <a:ext uri="{FF2B5EF4-FFF2-40B4-BE49-F238E27FC236}">
                  <a16:creationId xmlns:a16="http://schemas.microsoft.com/office/drawing/2014/main" id="{719ED225-F3C7-4528-920C-245DFBA2E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990343-EA5D-4B3B-8816-6084C5BE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B7FCFF-F925-4BD3-9747-281D76020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56022A-471C-402E-8FB7-07349DE5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7" name="Picture 7" descr="Text&#10;&#10;Description automatically generated">
            <a:extLst>
              <a:ext uri="{FF2B5EF4-FFF2-40B4-BE49-F238E27FC236}">
                <a16:creationId xmlns:a16="http://schemas.microsoft.com/office/drawing/2014/main" id="{733957D9-876B-1628-5AE1-B30D99F2558B}"/>
              </a:ext>
            </a:extLst>
          </p:cNvPr>
          <p:cNvPicPr>
            <a:picLocks noChangeAspect="1"/>
          </p:cNvPicPr>
          <p:nvPr/>
        </p:nvPicPr>
        <p:blipFill>
          <a:blip r:embed="rId2"/>
          <a:stretch>
            <a:fillRect/>
          </a:stretch>
        </p:blipFill>
        <p:spPr>
          <a:xfrm>
            <a:off x="7769267" y="745272"/>
            <a:ext cx="3462054" cy="5367528"/>
          </a:xfrm>
          <a:prstGeom prst="rect">
            <a:avLst/>
          </a:prstGeom>
        </p:spPr>
      </p:pic>
      <p:sp>
        <p:nvSpPr>
          <p:cNvPr id="4" name="Slide Number Placeholder 3">
            <a:extLst>
              <a:ext uri="{FF2B5EF4-FFF2-40B4-BE49-F238E27FC236}">
                <a16:creationId xmlns:a16="http://schemas.microsoft.com/office/drawing/2014/main" id="{0315FF6A-CBD2-294E-1E9C-2E8D59D9DA87}"/>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smtClean="0"/>
              <a:pPr>
                <a:spcAft>
                  <a:spcPts val="600"/>
                </a:spcAft>
              </a:pPr>
              <a:t>12</a:t>
            </a:fld>
            <a:endParaRPr lang="en-US" b="1"/>
          </a:p>
        </p:txBody>
      </p:sp>
    </p:spTree>
    <p:extLst>
      <p:ext uri="{BB962C8B-B14F-4D97-AF65-F5344CB8AC3E}">
        <p14:creationId xmlns:p14="http://schemas.microsoft.com/office/powerpoint/2010/main" val="364237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192B59-8775-14D7-0F5A-205837EAD3A4}"/>
              </a:ext>
            </a:extLst>
          </p:cNvPr>
          <p:cNvSpPr>
            <a:spLocks noGrp="1"/>
          </p:cNvSpPr>
          <p:nvPr>
            <p:ph type="sldNum" sz="quarter" idx="12"/>
          </p:nvPr>
        </p:nvSpPr>
        <p:spPr/>
        <p:txBody>
          <a:bodyPr/>
          <a:lstStyle/>
          <a:p>
            <a:fld id="{273BAE12-D270-459D-897B-6833652BB167}" type="slidenum">
              <a:rPr lang="en-US" b="1" smtClean="0"/>
              <a:t>13</a:t>
            </a:fld>
            <a:endParaRPr lang="en-US" b="1"/>
          </a:p>
        </p:txBody>
      </p:sp>
      <p:pic>
        <p:nvPicPr>
          <p:cNvPr id="3" name="Online Media 2" title="Signal and Current Measurements">
            <a:hlinkClick r:id="" action="ppaction://media"/>
            <a:extLst>
              <a:ext uri="{FF2B5EF4-FFF2-40B4-BE49-F238E27FC236}">
                <a16:creationId xmlns:a16="http://schemas.microsoft.com/office/drawing/2014/main" id="{5FD29703-08B9-2AAE-3FCF-EF529ED344AF}"/>
              </a:ext>
            </a:extLst>
          </p:cNvPr>
          <p:cNvPicPr>
            <a:picLocks noRot="1" noChangeAspect="1"/>
          </p:cNvPicPr>
          <p:nvPr>
            <a:videoFile r:link="rId1"/>
          </p:nvPr>
        </p:nvPicPr>
        <p:blipFill>
          <a:blip r:embed="rId3"/>
          <a:stretch>
            <a:fillRect/>
          </a:stretch>
        </p:blipFill>
        <p:spPr>
          <a:xfrm>
            <a:off x="1507302" y="1556926"/>
            <a:ext cx="9163285" cy="4713110"/>
          </a:xfrm>
          <a:prstGeom prst="rect">
            <a:avLst/>
          </a:prstGeom>
        </p:spPr>
      </p:pic>
      <p:sp>
        <p:nvSpPr>
          <p:cNvPr id="4" name="TextBox 3">
            <a:extLst>
              <a:ext uri="{FF2B5EF4-FFF2-40B4-BE49-F238E27FC236}">
                <a16:creationId xmlns:a16="http://schemas.microsoft.com/office/drawing/2014/main" id="{2C6937DA-2DB6-730B-0BFB-0A56BD5CFED6}"/>
              </a:ext>
            </a:extLst>
          </p:cNvPr>
          <p:cNvSpPr txBox="1"/>
          <p:nvPr/>
        </p:nvSpPr>
        <p:spPr>
          <a:xfrm>
            <a:off x="2041710" y="685196"/>
            <a:ext cx="83229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4400">
                <a:solidFill>
                  <a:schemeClr val="tx2">
                    <a:lumMod val="60000"/>
                    <a:lumOff val="40000"/>
                  </a:schemeClr>
                </a:solidFill>
                <a:latin typeface="+mj-lt"/>
                <a:ea typeface="+mj-ea"/>
                <a:cs typeface="+mj-cs"/>
              </a:rPr>
              <a:t>Signal and Current Measurements</a:t>
            </a:r>
          </a:p>
        </p:txBody>
      </p:sp>
    </p:spTree>
    <p:extLst>
      <p:ext uri="{BB962C8B-B14F-4D97-AF65-F5344CB8AC3E}">
        <p14:creationId xmlns:p14="http://schemas.microsoft.com/office/powerpoint/2010/main" val="297906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CB872-55AF-1E19-F4A9-CD5B51CA1DD8}"/>
              </a:ext>
            </a:extLst>
          </p:cNvPr>
          <p:cNvSpPr>
            <a:spLocks noGrp="1"/>
          </p:cNvSpPr>
          <p:nvPr>
            <p:ph type="sldNum" sz="quarter" idx="12"/>
          </p:nvPr>
        </p:nvSpPr>
        <p:spPr/>
        <p:txBody>
          <a:bodyPr/>
          <a:lstStyle/>
          <a:p>
            <a:fld id="{273BAE12-D270-459D-897B-6833652BB167}" type="slidenum">
              <a:rPr lang="en-US" b="1" smtClean="0"/>
              <a:t>14</a:t>
            </a:fld>
            <a:endParaRPr lang="en-US" b="1"/>
          </a:p>
        </p:txBody>
      </p:sp>
      <p:sp>
        <p:nvSpPr>
          <p:cNvPr id="3" name="TextBox 2">
            <a:extLst>
              <a:ext uri="{FF2B5EF4-FFF2-40B4-BE49-F238E27FC236}">
                <a16:creationId xmlns:a16="http://schemas.microsoft.com/office/drawing/2014/main" id="{BE6597C2-8493-8597-5029-8997083A2518}"/>
              </a:ext>
            </a:extLst>
          </p:cNvPr>
          <p:cNvSpPr txBox="1"/>
          <p:nvPr/>
        </p:nvSpPr>
        <p:spPr>
          <a:xfrm>
            <a:off x="4454407" y="949098"/>
            <a:ext cx="28609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4400">
                <a:solidFill>
                  <a:schemeClr val="tx2">
                    <a:lumMod val="60000"/>
                    <a:lumOff val="40000"/>
                  </a:schemeClr>
                </a:solidFill>
                <a:latin typeface="+mj-lt"/>
                <a:ea typeface="+mj-ea"/>
                <a:cs typeface="+mj-cs"/>
              </a:rPr>
              <a:t>Time Drift</a:t>
            </a:r>
          </a:p>
        </p:txBody>
      </p:sp>
      <p:pic>
        <p:nvPicPr>
          <p:cNvPr id="4" name="Picture 4">
            <a:extLst>
              <a:ext uri="{FF2B5EF4-FFF2-40B4-BE49-F238E27FC236}">
                <a16:creationId xmlns:a16="http://schemas.microsoft.com/office/drawing/2014/main" id="{C930566D-5C65-D211-722E-83EF3C232B41}"/>
              </a:ext>
            </a:extLst>
          </p:cNvPr>
          <p:cNvPicPr>
            <a:picLocks noChangeAspect="1"/>
          </p:cNvPicPr>
          <p:nvPr/>
        </p:nvPicPr>
        <p:blipFill>
          <a:blip r:embed="rId2"/>
          <a:stretch>
            <a:fillRect/>
          </a:stretch>
        </p:blipFill>
        <p:spPr>
          <a:xfrm>
            <a:off x="649145" y="2031546"/>
            <a:ext cx="5029200" cy="2822121"/>
          </a:xfrm>
          <a:prstGeom prst="rect">
            <a:avLst/>
          </a:prstGeom>
        </p:spPr>
      </p:pic>
      <p:pic>
        <p:nvPicPr>
          <p:cNvPr id="5" name="Picture 5">
            <a:extLst>
              <a:ext uri="{FF2B5EF4-FFF2-40B4-BE49-F238E27FC236}">
                <a16:creationId xmlns:a16="http://schemas.microsoft.com/office/drawing/2014/main" id="{B4E361C7-8453-A51B-027E-5B7D7A05CECB}"/>
              </a:ext>
            </a:extLst>
          </p:cNvPr>
          <p:cNvPicPr>
            <a:picLocks noChangeAspect="1"/>
          </p:cNvPicPr>
          <p:nvPr/>
        </p:nvPicPr>
        <p:blipFill>
          <a:blip r:embed="rId3"/>
          <a:stretch>
            <a:fillRect/>
          </a:stretch>
        </p:blipFill>
        <p:spPr>
          <a:xfrm>
            <a:off x="6400599" y="2031546"/>
            <a:ext cx="5165270" cy="2849335"/>
          </a:xfrm>
          <a:prstGeom prst="rect">
            <a:avLst/>
          </a:prstGeom>
        </p:spPr>
      </p:pic>
      <p:sp>
        <p:nvSpPr>
          <p:cNvPr id="6" name="TextBox 5">
            <a:extLst>
              <a:ext uri="{FF2B5EF4-FFF2-40B4-BE49-F238E27FC236}">
                <a16:creationId xmlns:a16="http://schemas.microsoft.com/office/drawing/2014/main" id="{964B16FD-6BBB-871C-1A9D-72F72D1DC177}"/>
              </a:ext>
            </a:extLst>
          </p:cNvPr>
          <p:cNvSpPr txBox="1"/>
          <p:nvPr/>
        </p:nvSpPr>
        <p:spPr>
          <a:xfrm>
            <a:off x="1682750" y="5281083"/>
            <a:ext cx="2529416" cy="508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C1D90122-4D5F-E25A-2AC8-97BAAAA51AB2}"/>
              </a:ext>
            </a:extLst>
          </p:cNvPr>
          <p:cNvSpPr txBox="1"/>
          <p:nvPr/>
        </p:nvSpPr>
        <p:spPr>
          <a:xfrm>
            <a:off x="1661583" y="5196416"/>
            <a:ext cx="2180166" cy="730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E57FC5C-0424-DA75-6A9B-EF0CF2BE7836}"/>
              </a:ext>
            </a:extLst>
          </p:cNvPr>
          <p:cNvSpPr txBox="1"/>
          <p:nvPr/>
        </p:nvSpPr>
        <p:spPr>
          <a:xfrm>
            <a:off x="1576917" y="5439833"/>
            <a:ext cx="338666" cy="21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C23F4649-576B-949E-7B95-BBD594869900}"/>
              </a:ext>
            </a:extLst>
          </p:cNvPr>
          <p:cNvSpPr txBox="1"/>
          <p:nvPr/>
        </p:nvSpPr>
        <p:spPr>
          <a:xfrm>
            <a:off x="2264833" y="973667"/>
            <a:ext cx="1397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83890359-55CC-FC7D-872A-E1B9FD6073B9}"/>
              </a:ext>
            </a:extLst>
          </p:cNvPr>
          <p:cNvSpPr txBox="1"/>
          <p:nvPr/>
        </p:nvSpPr>
        <p:spPr>
          <a:xfrm>
            <a:off x="1745074" y="5093062"/>
            <a:ext cx="3359493" cy="4663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Receiver </a:t>
            </a:r>
            <a:r>
              <a:rPr lang="en-US" sz="2400" err="1"/>
              <a:t>RasPi</a:t>
            </a:r>
            <a:r>
              <a:rPr lang="en-US" sz="2400"/>
              <a:t> Signal</a:t>
            </a:r>
          </a:p>
        </p:txBody>
      </p:sp>
      <p:sp>
        <p:nvSpPr>
          <p:cNvPr id="13" name="TextBox 12">
            <a:extLst>
              <a:ext uri="{FF2B5EF4-FFF2-40B4-BE49-F238E27FC236}">
                <a16:creationId xmlns:a16="http://schemas.microsoft.com/office/drawing/2014/main" id="{AE960C36-3DD2-C080-4DE3-66D2750CBA31}"/>
              </a:ext>
            </a:extLst>
          </p:cNvPr>
          <p:cNvSpPr txBox="1"/>
          <p:nvPr/>
        </p:nvSpPr>
        <p:spPr>
          <a:xfrm>
            <a:off x="7144926" y="5050728"/>
            <a:ext cx="36793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Transmitter </a:t>
            </a:r>
            <a:r>
              <a:rPr lang="en-US" sz="2400" err="1"/>
              <a:t>RasPi</a:t>
            </a:r>
            <a:r>
              <a:rPr lang="en-US" sz="2400"/>
              <a:t> Signal</a:t>
            </a:r>
          </a:p>
        </p:txBody>
      </p:sp>
    </p:spTree>
    <p:extLst>
      <p:ext uri="{BB962C8B-B14F-4D97-AF65-F5344CB8AC3E}">
        <p14:creationId xmlns:p14="http://schemas.microsoft.com/office/powerpoint/2010/main" val="413016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3BD5D2-5C4A-38FF-160F-983A7AE3143C}"/>
              </a:ext>
            </a:extLst>
          </p:cNvPr>
          <p:cNvSpPr>
            <a:spLocks noGrp="1"/>
          </p:cNvSpPr>
          <p:nvPr>
            <p:ph type="sldNum" sz="quarter" idx="12"/>
          </p:nvPr>
        </p:nvSpPr>
        <p:spPr/>
        <p:txBody>
          <a:bodyPr/>
          <a:lstStyle/>
          <a:p>
            <a:r>
              <a:rPr lang="en-US" b="1"/>
              <a:t>8</a:t>
            </a:r>
          </a:p>
        </p:txBody>
      </p:sp>
      <p:sp>
        <p:nvSpPr>
          <p:cNvPr id="5" name="TextBox 4">
            <a:extLst>
              <a:ext uri="{FF2B5EF4-FFF2-40B4-BE49-F238E27FC236}">
                <a16:creationId xmlns:a16="http://schemas.microsoft.com/office/drawing/2014/main" id="{73254DF8-1C88-D106-09AE-5BC01E8BD481}"/>
              </a:ext>
            </a:extLst>
          </p:cNvPr>
          <p:cNvSpPr txBox="1"/>
          <p:nvPr/>
        </p:nvSpPr>
        <p:spPr>
          <a:xfrm>
            <a:off x="6092654" y="1818431"/>
            <a:ext cx="45890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solidFill>
                <a:srgbClr val="178CD5"/>
              </a:solidFill>
            </a:endParaRPr>
          </a:p>
        </p:txBody>
      </p:sp>
      <p:sp>
        <p:nvSpPr>
          <p:cNvPr id="15" name="TextBox 14">
            <a:extLst>
              <a:ext uri="{FF2B5EF4-FFF2-40B4-BE49-F238E27FC236}">
                <a16:creationId xmlns:a16="http://schemas.microsoft.com/office/drawing/2014/main" id="{9942BEC2-EE84-E966-5F24-107E64D0D974}"/>
              </a:ext>
            </a:extLst>
          </p:cNvPr>
          <p:cNvSpPr txBox="1"/>
          <p:nvPr/>
        </p:nvSpPr>
        <p:spPr>
          <a:xfrm>
            <a:off x="222407" y="387200"/>
            <a:ext cx="89280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400">
                <a:solidFill>
                  <a:schemeClr val="tx2">
                    <a:lumMod val="60000"/>
                    <a:lumOff val="40000"/>
                  </a:schemeClr>
                </a:solidFill>
                <a:latin typeface="+mj-lt"/>
                <a:ea typeface="+mj-ea"/>
                <a:cs typeface="+mj-cs"/>
              </a:rPr>
              <a:t>Laser Driver Transmission</a:t>
            </a:r>
          </a:p>
        </p:txBody>
      </p:sp>
      <p:pic>
        <p:nvPicPr>
          <p:cNvPr id="3" name="Picture 3" descr="A picture containing text, indoor, office, cluttered&#10;&#10;Description automatically generated">
            <a:extLst>
              <a:ext uri="{FF2B5EF4-FFF2-40B4-BE49-F238E27FC236}">
                <a16:creationId xmlns:a16="http://schemas.microsoft.com/office/drawing/2014/main" id="{B9DAAF09-275D-C64D-BFC0-5CE892B063FE}"/>
              </a:ext>
            </a:extLst>
          </p:cNvPr>
          <p:cNvPicPr>
            <a:picLocks noChangeAspect="1"/>
          </p:cNvPicPr>
          <p:nvPr/>
        </p:nvPicPr>
        <p:blipFill>
          <a:blip r:embed="rId2"/>
          <a:stretch>
            <a:fillRect/>
          </a:stretch>
        </p:blipFill>
        <p:spPr>
          <a:xfrm>
            <a:off x="939513" y="2220345"/>
            <a:ext cx="6520911" cy="3653824"/>
          </a:xfrm>
          <a:prstGeom prst="rect">
            <a:avLst/>
          </a:prstGeom>
        </p:spPr>
      </p:pic>
      <p:pic>
        <p:nvPicPr>
          <p:cNvPr id="4" name="Picture 5">
            <a:extLst>
              <a:ext uri="{FF2B5EF4-FFF2-40B4-BE49-F238E27FC236}">
                <a16:creationId xmlns:a16="http://schemas.microsoft.com/office/drawing/2014/main" id="{FB88A00A-D6E5-4A3D-4B59-3EBB61C8D664}"/>
              </a:ext>
            </a:extLst>
          </p:cNvPr>
          <p:cNvPicPr>
            <a:picLocks noChangeAspect="1"/>
          </p:cNvPicPr>
          <p:nvPr/>
        </p:nvPicPr>
        <p:blipFill>
          <a:blip r:embed="rId3"/>
          <a:stretch>
            <a:fillRect/>
          </a:stretch>
        </p:blipFill>
        <p:spPr>
          <a:xfrm>
            <a:off x="7895015" y="2218458"/>
            <a:ext cx="2743200" cy="3657600"/>
          </a:xfrm>
          <a:prstGeom prst="rect">
            <a:avLst/>
          </a:prstGeom>
        </p:spPr>
      </p:pic>
      <p:sp>
        <p:nvSpPr>
          <p:cNvPr id="6" name="TextBox 5">
            <a:extLst>
              <a:ext uri="{FF2B5EF4-FFF2-40B4-BE49-F238E27FC236}">
                <a16:creationId xmlns:a16="http://schemas.microsoft.com/office/drawing/2014/main" id="{6438A0C6-CA32-F6D2-DBFF-1601417BF729}"/>
              </a:ext>
            </a:extLst>
          </p:cNvPr>
          <p:cNvSpPr txBox="1"/>
          <p:nvPr/>
        </p:nvSpPr>
        <p:spPr>
          <a:xfrm>
            <a:off x="2030906" y="6270502"/>
            <a:ext cx="50188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AF94F420-6E14-B54A-A699-43B3B0F27629}"/>
              </a:ext>
            </a:extLst>
          </p:cNvPr>
          <p:cNvSpPr txBox="1"/>
          <p:nvPr/>
        </p:nvSpPr>
        <p:spPr>
          <a:xfrm>
            <a:off x="2955101" y="5917260"/>
            <a:ext cx="3460750" cy="398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chemeClr val="tx2">
                    <a:lumMod val="60000"/>
                    <a:lumOff val="40000"/>
                  </a:schemeClr>
                </a:solidFill>
              </a:rPr>
              <a:t>Complete System Setup</a:t>
            </a:r>
          </a:p>
        </p:txBody>
      </p:sp>
      <p:sp>
        <p:nvSpPr>
          <p:cNvPr id="8" name="TextBox 7">
            <a:extLst>
              <a:ext uri="{FF2B5EF4-FFF2-40B4-BE49-F238E27FC236}">
                <a16:creationId xmlns:a16="http://schemas.microsoft.com/office/drawing/2014/main" id="{BC3DB714-3955-6437-45DD-B019124769AD}"/>
              </a:ext>
            </a:extLst>
          </p:cNvPr>
          <p:cNvSpPr txBox="1"/>
          <p:nvPr/>
        </p:nvSpPr>
        <p:spPr>
          <a:xfrm>
            <a:off x="7714074" y="5918435"/>
            <a:ext cx="3359620" cy="398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chemeClr val="tx2">
                    <a:lumMod val="60000"/>
                    <a:lumOff val="40000"/>
                  </a:schemeClr>
                </a:solidFill>
              </a:rPr>
              <a:t>Optically Transmitted Image</a:t>
            </a:r>
          </a:p>
        </p:txBody>
      </p:sp>
      <p:sp>
        <p:nvSpPr>
          <p:cNvPr id="9" name="TextBox 8">
            <a:extLst>
              <a:ext uri="{FF2B5EF4-FFF2-40B4-BE49-F238E27FC236}">
                <a16:creationId xmlns:a16="http://schemas.microsoft.com/office/drawing/2014/main" id="{6615833D-62D9-F0D6-48E6-1DA1006C2F67}"/>
              </a:ext>
            </a:extLst>
          </p:cNvPr>
          <p:cNvSpPr txBox="1"/>
          <p:nvPr/>
        </p:nvSpPr>
        <p:spPr>
          <a:xfrm>
            <a:off x="1335852" y="1043045"/>
            <a:ext cx="8011583" cy="10635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chemeClr val="tx2">
                    <a:lumMod val="60000"/>
                    <a:lumOff val="40000"/>
                  </a:schemeClr>
                </a:solidFill>
              </a:rPr>
              <a:t>Current Video Specification: </a:t>
            </a:r>
          </a:p>
          <a:p>
            <a:pPr marL="285750">
              <a:lnSpc>
                <a:spcPct val="120000"/>
              </a:lnSpc>
              <a:buFont typeface="Arial"/>
              <a:buChar char="•"/>
            </a:pPr>
            <a:r>
              <a:rPr lang="en-US">
                <a:solidFill>
                  <a:schemeClr val="tx2">
                    <a:lumMod val="60000"/>
                    <a:lumOff val="40000"/>
                  </a:schemeClr>
                </a:solidFill>
              </a:rPr>
              <a:t>Colored 480x480</a:t>
            </a:r>
          </a:p>
          <a:p>
            <a:pPr marL="285750">
              <a:lnSpc>
                <a:spcPct val="120000"/>
              </a:lnSpc>
              <a:buFont typeface="Arial"/>
              <a:buChar char="•"/>
            </a:pPr>
            <a:r>
              <a:rPr lang="en-US">
                <a:solidFill>
                  <a:schemeClr val="tx2">
                    <a:lumMod val="60000"/>
                    <a:lumOff val="40000"/>
                  </a:schemeClr>
                </a:solidFill>
              </a:rPr>
              <a:t>Image every 50 seconds. </a:t>
            </a:r>
          </a:p>
        </p:txBody>
      </p:sp>
    </p:spTree>
    <p:extLst>
      <p:ext uri="{BB962C8B-B14F-4D97-AF65-F5344CB8AC3E}">
        <p14:creationId xmlns:p14="http://schemas.microsoft.com/office/powerpoint/2010/main" val="3222725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5AE61-8BEB-A5BA-8304-187469EC02AB}"/>
              </a:ext>
            </a:extLst>
          </p:cNvPr>
          <p:cNvSpPr>
            <a:spLocks noGrp="1"/>
          </p:cNvSpPr>
          <p:nvPr>
            <p:ph type="sldNum" sz="quarter" idx="12"/>
          </p:nvPr>
        </p:nvSpPr>
        <p:spPr/>
        <p:txBody>
          <a:bodyPr/>
          <a:lstStyle/>
          <a:p>
            <a:fld id="{273BAE12-D270-459D-897B-6833652BB167}" type="slidenum">
              <a:rPr lang="en-US" smtClean="0"/>
              <a:t>16</a:t>
            </a:fld>
            <a:endParaRPr lang="en-US"/>
          </a:p>
        </p:txBody>
      </p:sp>
      <p:pic>
        <p:nvPicPr>
          <p:cNvPr id="3" name="Online Media 2" title="Optical Communication Transmission">
            <a:hlinkClick r:id="" action="ppaction://media"/>
            <a:extLst>
              <a:ext uri="{FF2B5EF4-FFF2-40B4-BE49-F238E27FC236}">
                <a16:creationId xmlns:a16="http://schemas.microsoft.com/office/drawing/2014/main" id="{9FEF34A8-CDAE-07F5-45BE-848EC3D99CCF}"/>
              </a:ext>
            </a:extLst>
          </p:cNvPr>
          <p:cNvPicPr>
            <a:picLocks noRot="1" noChangeAspect="1"/>
          </p:cNvPicPr>
          <p:nvPr>
            <a:videoFile r:link="rId1"/>
          </p:nvPr>
        </p:nvPicPr>
        <p:blipFill>
          <a:blip r:embed="rId3"/>
          <a:stretch>
            <a:fillRect/>
          </a:stretch>
        </p:blipFill>
        <p:spPr>
          <a:xfrm>
            <a:off x="1094826" y="1174311"/>
            <a:ext cx="9772431" cy="4601341"/>
          </a:xfrm>
          <a:prstGeom prst="rect">
            <a:avLst/>
          </a:prstGeom>
        </p:spPr>
      </p:pic>
      <p:sp>
        <p:nvSpPr>
          <p:cNvPr id="5" name="TextBox 4">
            <a:extLst>
              <a:ext uri="{FF2B5EF4-FFF2-40B4-BE49-F238E27FC236}">
                <a16:creationId xmlns:a16="http://schemas.microsoft.com/office/drawing/2014/main" id="{8D7136FA-92BF-AA82-DA15-602B88E698DC}"/>
              </a:ext>
            </a:extLst>
          </p:cNvPr>
          <p:cNvSpPr txBox="1"/>
          <p:nvPr/>
        </p:nvSpPr>
        <p:spPr>
          <a:xfrm>
            <a:off x="222407" y="387200"/>
            <a:ext cx="89280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400">
                <a:solidFill>
                  <a:schemeClr val="tx2">
                    <a:lumMod val="60000"/>
                    <a:lumOff val="40000"/>
                  </a:schemeClr>
                </a:solidFill>
                <a:latin typeface="+mj-lt"/>
                <a:ea typeface="+mj-ea"/>
                <a:cs typeface="+mj-cs"/>
              </a:rPr>
              <a:t>Laser Driver Transmission</a:t>
            </a:r>
          </a:p>
        </p:txBody>
      </p:sp>
    </p:spTree>
    <p:extLst>
      <p:ext uri="{BB962C8B-B14F-4D97-AF65-F5344CB8AC3E}">
        <p14:creationId xmlns:p14="http://schemas.microsoft.com/office/powerpoint/2010/main" val="2294340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5DB73-90A5-A26D-B6AB-9C542DCF9F35}"/>
              </a:ext>
            </a:extLst>
          </p:cNvPr>
          <p:cNvSpPr>
            <a:spLocks noGrp="1"/>
          </p:cNvSpPr>
          <p:nvPr>
            <p:ph type="title"/>
          </p:nvPr>
        </p:nvSpPr>
        <p:spPr/>
        <p:txBody>
          <a:bodyPr/>
          <a:lstStyle/>
          <a:p>
            <a:r>
              <a:rPr lang="en-US"/>
              <a:t>Project Takeaways</a:t>
            </a:r>
          </a:p>
        </p:txBody>
      </p:sp>
      <p:sp>
        <p:nvSpPr>
          <p:cNvPr id="3" name="Content Placeholder 2">
            <a:extLst>
              <a:ext uri="{FF2B5EF4-FFF2-40B4-BE49-F238E27FC236}">
                <a16:creationId xmlns:a16="http://schemas.microsoft.com/office/drawing/2014/main" id="{5B259B20-3381-8E34-0150-5FA2365D7FA7}"/>
              </a:ext>
            </a:extLst>
          </p:cNvPr>
          <p:cNvSpPr>
            <a:spLocks noGrp="1"/>
          </p:cNvSpPr>
          <p:nvPr>
            <p:ph idx="1"/>
          </p:nvPr>
        </p:nvSpPr>
        <p:spPr/>
        <p:txBody>
          <a:bodyPr vert="horz" lIns="91440" tIns="45720" rIns="91440" bIns="45720" rtlCol="0" anchor="t">
            <a:normAutofit/>
          </a:bodyPr>
          <a:lstStyle/>
          <a:p>
            <a:r>
              <a:rPr lang="en-US"/>
              <a:t>Know operating limitations of each piece of equipment</a:t>
            </a:r>
          </a:p>
          <a:p>
            <a:r>
              <a:rPr lang="en-US"/>
              <a:t>Perform research of components and setup</a:t>
            </a:r>
          </a:p>
          <a:p>
            <a:r>
              <a:rPr lang="en-US"/>
              <a:t>Provide user manual for future teams</a:t>
            </a:r>
          </a:p>
          <a:p>
            <a:r>
              <a:rPr lang="en-US"/>
              <a:t>Time management</a:t>
            </a:r>
          </a:p>
          <a:p>
            <a:endParaRPr lang="en-US"/>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FE98A9A6-6CDA-1F08-F364-B45391A8A148}"/>
              </a:ext>
            </a:extLst>
          </p:cNvPr>
          <p:cNvSpPr>
            <a:spLocks noGrp="1"/>
          </p:cNvSpPr>
          <p:nvPr>
            <p:ph type="sldNum" sz="quarter" idx="12"/>
          </p:nvPr>
        </p:nvSpPr>
        <p:spPr/>
        <p:txBody>
          <a:bodyPr/>
          <a:lstStyle/>
          <a:p>
            <a:fld id="{273BAE12-D270-459D-897B-6833652BB167}" type="slidenum">
              <a:rPr lang="en-US" b="1" smtClean="0"/>
              <a:t>17</a:t>
            </a:fld>
            <a:endParaRPr lang="en-US" b="1"/>
          </a:p>
        </p:txBody>
      </p:sp>
    </p:spTree>
    <p:extLst>
      <p:ext uri="{BB962C8B-B14F-4D97-AF65-F5344CB8AC3E}">
        <p14:creationId xmlns:p14="http://schemas.microsoft.com/office/powerpoint/2010/main" val="2511006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00C7-EF98-E6B0-6FB7-C0C2AAFEF0CF}"/>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3AC97519-AE2E-6C17-DE58-EEC862A23FD6}"/>
              </a:ext>
            </a:extLst>
          </p:cNvPr>
          <p:cNvSpPr>
            <a:spLocks noGrp="1"/>
          </p:cNvSpPr>
          <p:nvPr>
            <p:ph idx="1"/>
          </p:nvPr>
        </p:nvSpPr>
        <p:spPr/>
        <p:txBody>
          <a:bodyPr vert="horz" lIns="91440" tIns="45720" rIns="91440" bIns="45720" rtlCol="0" anchor="t">
            <a:normAutofit/>
          </a:bodyPr>
          <a:lstStyle/>
          <a:p>
            <a:r>
              <a:rPr lang="en-US"/>
              <a:t>Adding a scan function to align receiver and transmitter.</a:t>
            </a:r>
          </a:p>
          <a:p>
            <a:r>
              <a:rPr lang="en-US"/>
              <a:t>Extending the distance of transmission.</a:t>
            </a:r>
          </a:p>
          <a:p>
            <a:r>
              <a:rPr lang="en-US"/>
              <a:t>Transmitting a full video feed and increasing transmission rate. </a:t>
            </a:r>
          </a:p>
          <a:p>
            <a:r>
              <a:rPr lang="en-US"/>
              <a:t>Modify receiver side display and add save function. </a:t>
            </a:r>
          </a:p>
          <a:p>
            <a:r>
              <a:rPr lang="en-US"/>
              <a:t>Create package for receiver and transmitter. </a:t>
            </a:r>
          </a:p>
          <a:p>
            <a:endParaRPr lang="en-US"/>
          </a:p>
        </p:txBody>
      </p:sp>
      <p:sp>
        <p:nvSpPr>
          <p:cNvPr id="4" name="Slide Number Placeholder 3">
            <a:extLst>
              <a:ext uri="{FF2B5EF4-FFF2-40B4-BE49-F238E27FC236}">
                <a16:creationId xmlns:a16="http://schemas.microsoft.com/office/drawing/2014/main" id="{14D07E18-B067-9EE6-653C-2FD87C33A3A4}"/>
              </a:ext>
            </a:extLst>
          </p:cNvPr>
          <p:cNvSpPr>
            <a:spLocks noGrp="1"/>
          </p:cNvSpPr>
          <p:nvPr>
            <p:ph type="sldNum" sz="quarter" idx="12"/>
          </p:nvPr>
        </p:nvSpPr>
        <p:spPr/>
        <p:txBody>
          <a:bodyPr/>
          <a:lstStyle/>
          <a:p>
            <a:fld id="{273BAE12-D270-459D-897B-6833652BB167}" type="slidenum">
              <a:rPr lang="en-US" smtClean="0"/>
              <a:t>18</a:t>
            </a:fld>
            <a:endParaRPr lang="en-US"/>
          </a:p>
        </p:txBody>
      </p:sp>
    </p:spTree>
    <p:extLst>
      <p:ext uri="{BB962C8B-B14F-4D97-AF65-F5344CB8AC3E}">
        <p14:creationId xmlns:p14="http://schemas.microsoft.com/office/powerpoint/2010/main" val="65886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6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6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64" name="Straight Connector 6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6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useBgFill="1">
        <p:nvSpPr>
          <p:cNvPr id="89" name="Rectangle 70">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 name="Rectangle 72">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4DFFB-838C-C7B6-0B3A-C485D7CF8F31}"/>
              </a:ext>
            </a:extLst>
          </p:cNvPr>
          <p:cNvSpPr>
            <a:spLocks noGrp="1"/>
          </p:cNvSpPr>
          <p:nvPr>
            <p:ph type="title"/>
          </p:nvPr>
        </p:nvSpPr>
        <p:spPr>
          <a:xfrm>
            <a:off x="777240" y="532995"/>
            <a:ext cx="7207683" cy="1515091"/>
          </a:xfrm>
        </p:spPr>
        <p:txBody>
          <a:bodyPr vert="horz" lIns="91440" tIns="45720" rIns="91440" bIns="45720" rtlCol="0" anchor="b">
            <a:normAutofit/>
          </a:bodyPr>
          <a:lstStyle/>
          <a:p>
            <a:r>
              <a:rPr lang="en-US" sz="5200">
                <a:solidFill>
                  <a:srgbClr val="FFFFFF"/>
                </a:solidFill>
              </a:rPr>
              <a:t>Questions?</a:t>
            </a:r>
          </a:p>
        </p:txBody>
      </p:sp>
      <p:sp>
        <p:nvSpPr>
          <p:cNvPr id="3" name="Content Placeholder 2">
            <a:extLst>
              <a:ext uri="{FF2B5EF4-FFF2-40B4-BE49-F238E27FC236}">
                <a16:creationId xmlns:a16="http://schemas.microsoft.com/office/drawing/2014/main" id="{34D31327-1E1D-CED9-A83F-01407A462604}"/>
              </a:ext>
            </a:extLst>
          </p:cNvPr>
          <p:cNvSpPr>
            <a:spLocks noGrp="1"/>
          </p:cNvSpPr>
          <p:nvPr>
            <p:ph idx="1"/>
          </p:nvPr>
        </p:nvSpPr>
        <p:spPr>
          <a:xfrm>
            <a:off x="777240" y="2228727"/>
            <a:ext cx="7207683" cy="891941"/>
          </a:xfrm>
        </p:spPr>
        <p:txBody>
          <a:bodyPr vert="horz" lIns="91440" tIns="45720" rIns="91440" bIns="45720" rtlCol="0" anchor="t">
            <a:normAutofit/>
          </a:bodyPr>
          <a:lstStyle/>
          <a:p>
            <a:pPr marL="0" indent="0">
              <a:buNone/>
            </a:pPr>
            <a:r>
              <a:rPr lang="en-US" sz="2000">
                <a:solidFill>
                  <a:srgbClr val="FFFFFF"/>
                </a:solidFill>
              </a:rPr>
              <a:t>Ask away!</a:t>
            </a:r>
          </a:p>
        </p:txBody>
      </p:sp>
      <p:sp>
        <p:nvSpPr>
          <p:cNvPr id="4" name="Slide Number Placeholder 3">
            <a:extLst>
              <a:ext uri="{FF2B5EF4-FFF2-40B4-BE49-F238E27FC236}">
                <a16:creationId xmlns:a16="http://schemas.microsoft.com/office/drawing/2014/main" id="{D1159717-478F-71F4-009C-316338FD984F}"/>
              </a:ext>
            </a:extLst>
          </p:cNvPr>
          <p:cNvSpPr>
            <a:spLocks noGrp="1"/>
          </p:cNvSpPr>
          <p:nvPr>
            <p:ph type="sldNum" sz="quarter" idx="12"/>
          </p:nvPr>
        </p:nvSpPr>
        <p:spPr>
          <a:xfrm>
            <a:off x="11563467" y="3246434"/>
            <a:ext cx="628533" cy="365125"/>
          </a:xfrm>
        </p:spPr>
        <p:txBody>
          <a:bodyPr vert="horz" lIns="91440" tIns="45720" rIns="91440" bIns="45720" rtlCol="0" anchor="ctr">
            <a:normAutofit/>
          </a:bodyPr>
          <a:lstStyle/>
          <a:p>
            <a:pPr>
              <a:spcAft>
                <a:spcPts val="600"/>
              </a:spcAft>
            </a:pPr>
            <a:r>
              <a:rPr lang="en-US" b="1">
                <a:solidFill>
                  <a:srgbClr val="FFFFFF"/>
                </a:solidFill>
              </a:rPr>
              <a:t>9</a:t>
            </a:r>
            <a:endParaRPr lang="en-US">
              <a:solidFill>
                <a:srgbClr val="FFFFFF"/>
              </a:solidFill>
            </a:endParaRPr>
          </a:p>
        </p:txBody>
      </p:sp>
      <p:sp>
        <p:nvSpPr>
          <p:cNvPr id="6" name="TextBox 5">
            <a:extLst>
              <a:ext uri="{FF2B5EF4-FFF2-40B4-BE49-F238E27FC236}">
                <a16:creationId xmlns:a16="http://schemas.microsoft.com/office/drawing/2014/main" id="{EB2D3A7F-508C-8471-068D-95EFC6D06D6A}"/>
              </a:ext>
            </a:extLst>
          </p:cNvPr>
          <p:cNvSpPr txBox="1"/>
          <p:nvPr/>
        </p:nvSpPr>
        <p:spPr>
          <a:xfrm>
            <a:off x="8156863" y="1567295"/>
            <a:ext cx="1619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3427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47E-C7F4-2315-7579-622E2C865AD9}"/>
              </a:ext>
            </a:extLst>
          </p:cNvPr>
          <p:cNvSpPr>
            <a:spLocks noGrp="1"/>
          </p:cNvSpPr>
          <p:nvPr>
            <p:ph type="title"/>
          </p:nvPr>
        </p:nvSpPr>
        <p:spPr/>
        <p:txBody>
          <a:bodyPr/>
          <a:lstStyle/>
          <a:p>
            <a:r>
              <a:rPr lang="en-US"/>
              <a:t>Why Optical Communications?</a:t>
            </a:r>
          </a:p>
        </p:txBody>
      </p:sp>
      <p:sp>
        <p:nvSpPr>
          <p:cNvPr id="3" name="Content Placeholder 2">
            <a:extLst>
              <a:ext uri="{FF2B5EF4-FFF2-40B4-BE49-F238E27FC236}">
                <a16:creationId xmlns:a16="http://schemas.microsoft.com/office/drawing/2014/main" id="{4D811E85-799E-9701-65CE-58983E1A229B}"/>
              </a:ext>
            </a:extLst>
          </p:cNvPr>
          <p:cNvSpPr>
            <a:spLocks noGrp="1"/>
          </p:cNvSpPr>
          <p:nvPr>
            <p:ph idx="1"/>
          </p:nvPr>
        </p:nvSpPr>
        <p:spPr>
          <a:xfrm>
            <a:off x="838200" y="1860149"/>
            <a:ext cx="10515600" cy="4151037"/>
          </a:xfrm>
        </p:spPr>
        <p:txBody>
          <a:bodyPr vert="horz" lIns="91440" tIns="45720" rIns="91440" bIns="45720" rtlCol="0" anchor="t">
            <a:normAutofit fontScale="92500"/>
          </a:bodyPr>
          <a:lstStyle/>
          <a:p>
            <a:pPr marL="171450" indent="-171450">
              <a:buFont typeface="Arial,Sans-Serif" panose="020B0604020202020204" pitchFamily="34" charset="0"/>
            </a:pPr>
            <a:r>
              <a:rPr lang="en-US" sz="2400">
                <a:ea typeface="+mn-lt"/>
                <a:cs typeface="+mn-lt"/>
              </a:rPr>
              <a:t>Near infra-red frequencies (750-1600 nm)</a:t>
            </a:r>
            <a:endParaRPr lang="en-US" sz="2400"/>
          </a:p>
          <a:p>
            <a:pPr marL="171450" indent="-171450">
              <a:buFont typeface="Arial,Sans-Serif" panose="020B0604020202020204" pitchFamily="34" charset="0"/>
            </a:pPr>
            <a:r>
              <a:rPr lang="en-US" sz="2400">
                <a:ea typeface="+mn-lt"/>
                <a:cs typeface="+mn-lt"/>
              </a:rPr>
              <a:t>Demand for RF spectrum is outstripping supply</a:t>
            </a:r>
          </a:p>
          <a:p>
            <a:pPr marL="628650" lvl="1" indent="-171450">
              <a:buFont typeface="Arial,Sans-Serif" panose="020B0604020202020204" pitchFamily="34" charset="0"/>
            </a:pPr>
            <a:r>
              <a:rPr lang="en-US" sz="2200">
                <a:ea typeface="+mn-lt"/>
                <a:cs typeface="+mn-lt"/>
              </a:rPr>
              <a:t>New frequency bands needed</a:t>
            </a:r>
          </a:p>
          <a:p>
            <a:pPr marL="171450" indent="-171450">
              <a:buFont typeface="Arial,Sans-Serif" panose="020B0604020202020204" pitchFamily="34" charset="0"/>
            </a:pPr>
            <a:r>
              <a:rPr lang="en-US" sz="2400">
                <a:ea typeface="+mn-lt"/>
                <a:cs typeface="+mn-lt"/>
              </a:rPr>
              <a:t>Benefits:</a:t>
            </a:r>
          </a:p>
          <a:p>
            <a:pPr marL="628650" lvl="1" indent="-171450">
              <a:buFont typeface="Arial,Sans-Serif" panose="020B0604020202020204" pitchFamily="34" charset="0"/>
              <a:buChar char="•"/>
            </a:pPr>
            <a:r>
              <a:rPr lang="en-US" sz="2000">
                <a:ea typeface="+mn-lt"/>
                <a:cs typeface="+mn-lt"/>
              </a:rPr>
              <a:t>High data transmission rate (over 100 Gbps)</a:t>
            </a:r>
          </a:p>
          <a:p>
            <a:pPr marL="628650" lvl="1" indent="-171450">
              <a:buFont typeface="Arial,Sans-Serif" panose="020B0604020202020204" pitchFamily="34" charset="0"/>
              <a:buChar char="•"/>
            </a:pPr>
            <a:r>
              <a:rPr lang="en-US" sz="2000">
                <a:ea typeface="+mn-lt"/>
                <a:cs typeface="+mn-lt"/>
              </a:rPr>
              <a:t>Less power consumption than radio, microwave and other similar technologies</a:t>
            </a:r>
          </a:p>
          <a:p>
            <a:pPr marL="628650" lvl="1" indent="-171450">
              <a:buFont typeface="Arial,Sans-Serif" panose="020B0604020202020204" pitchFamily="34" charset="0"/>
            </a:pPr>
            <a:r>
              <a:rPr lang="en-US" sz="2000">
                <a:ea typeface="+mn-lt"/>
                <a:cs typeface="+mn-lt"/>
              </a:rPr>
              <a:t>Small/light physical design</a:t>
            </a:r>
          </a:p>
          <a:p>
            <a:r>
              <a:rPr lang="en-US" sz="2400">
                <a:ea typeface="+mn-lt"/>
                <a:cs typeface="+mn-lt"/>
              </a:rPr>
              <a:t>Considered emerging technology by NASA and other aerospace companies</a:t>
            </a:r>
          </a:p>
          <a:p>
            <a:r>
              <a:rPr lang="en-US" sz="2400">
                <a:ea typeface="+mn-lt"/>
                <a:cs typeface="+mn-lt"/>
              </a:rPr>
              <a:t>More research will lead to decrease in cost and application difficulty</a:t>
            </a:r>
          </a:p>
          <a:p>
            <a:pPr marL="171450" indent="-171450">
              <a:buFont typeface="Arial,Sans-Serif" panose="020B0604020202020204" pitchFamily="34" charset="0"/>
            </a:pPr>
            <a:endParaRPr lang="en-US"/>
          </a:p>
          <a:p>
            <a:endParaRPr lang="en-US"/>
          </a:p>
          <a:p>
            <a:endParaRPr lang="en-US"/>
          </a:p>
        </p:txBody>
      </p:sp>
      <p:sp>
        <p:nvSpPr>
          <p:cNvPr id="4" name="Slide Number Placeholder 3">
            <a:extLst>
              <a:ext uri="{FF2B5EF4-FFF2-40B4-BE49-F238E27FC236}">
                <a16:creationId xmlns:a16="http://schemas.microsoft.com/office/drawing/2014/main" id="{557A9778-B7CA-5802-8E92-B8567A41456E}"/>
              </a:ext>
            </a:extLst>
          </p:cNvPr>
          <p:cNvSpPr>
            <a:spLocks noGrp="1"/>
          </p:cNvSpPr>
          <p:nvPr>
            <p:ph type="sldNum" sz="quarter" idx="12"/>
          </p:nvPr>
        </p:nvSpPr>
        <p:spPr>
          <a:xfrm>
            <a:off x="11563467" y="3246433"/>
            <a:ext cx="628533" cy="365125"/>
          </a:xfrm>
        </p:spPr>
        <p:txBody>
          <a:bodyPr/>
          <a:lstStyle/>
          <a:p>
            <a:fld id="{273BAE12-D270-459D-897B-6833652BB167}" type="slidenum">
              <a:rPr lang="en-US" b="1" dirty="0" smtClean="0"/>
              <a:t>2</a:t>
            </a:fld>
            <a:endParaRPr lang="en-US" b="1"/>
          </a:p>
        </p:txBody>
      </p:sp>
    </p:spTree>
    <p:extLst>
      <p:ext uri="{BB962C8B-B14F-4D97-AF65-F5344CB8AC3E}">
        <p14:creationId xmlns:p14="http://schemas.microsoft.com/office/powerpoint/2010/main" val="2458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AE1-D66F-4CB4-941E-E092CD7817D7}"/>
              </a:ext>
            </a:extLst>
          </p:cNvPr>
          <p:cNvSpPr>
            <a:spLocks noGrp="1"/>
          </p:cNvSpPr>
          <p:nvPr>
            <p:ph type="title"/>
          </p:nvPr>
        </p:nvSpPr>
        <p:spPr>
          <a:xfrm>
            <a:off x="823083" y="168444"/>
            <a:ext cx="10515600" cy="1325563"/>
          </a:xfrm>
        </p:spPr>
        <p:txBody>
          <a:bodyPr/>
          <a:lstStyle/>
          <a:p>
            <a:r>
              <a:rPr lang="en-US"/>
              <a:t>Design Considerations </a:t>
            </a:r>
          </a:p>
        </p:txBody>
      </p:sp>
      <p:sp>
        <p:nvSpPr>
          <p:cNvPr id="3" name="Content Placeholder 2">
            <a:extLst>
              <a:ext uri="{FF2B5EF4-FFF2-40B4-BE49-F238E27FC236}">
                <a16:creationId xmlns:a16="http://schemas.microsoft.com/office/drawing/2014/main" id="{B48CB851-C51B-2F68-ED08-30888D8E9215}"/>
              </a:ext>
            </a:extLst>
          </p:cNvPr>
          <p:cNvSpPr>
            <a:spLocks noGrp="1"/>
          </p:cNvSpPr>
          <p:nvPr>
            <p:ph idx="1"/>
          </p:nvPr>
        </p:nvSpPr>
        <p:spPr>
          <a:xfrm>
            <a:off x="824212" y="1175945"/>
            <a:ext cx="10515600" cy="4008855"/>
          </a:xfrm>
        </p:spPr>
        <p:txBody>
          <a:bodyPr vert="horz" lIns="91440" tIns="45720" rIns="91440" bIns="45720" rtlCol="0" anchor="t">
            <a:noAutofit/>
          </a:bodyPr>
          <a:lstStyle/>
          <a:p>
            <a:pPr marL="0" indent="0">
              <a:buNone/>
            </a:pPr>
            <a:r>
              <a:rPr lang="en-US" sz="2400"/>
              <a:t>Cost </a:t>
            </a:r>
          </a:p>
          <a:p>
            <a:pPr lvl="1">
              <a:lnSpc>
                <a:spcPct val="100000"/>
              </a:lnSpc>
            </a:pPr>
            <a:r>
              <a:rPr lang="en-US" sz="2000"/>
              <a:t>System shall cost under $2000 USD. </a:t>
            </a:r>
          </a:p>
          <a:p>
            <a:pPr lvl="1">
              <a:lnSpc>
                <a:spcPct val="100000"/>
              </a:lnSpc>
            </a:pPr>
            <a:r>
              <a:rPr lang="en-US" sz="2000"/>
              <a:t>System shall use commercial-off-the-shelf (COTS) components.</a:t>
            </a:r>
          </a:p>
          <a:p>
            <a:pPr marL="0" indent="0">
              <a:buNone/>
            </a:pPr>
            <a:r>
              <a:rPr lang="en-US" sz="2400"/>
              <a:t>Hardware</a:t>
            </a:r>
          </a:p>
          <a:p>
            <a:pPr lvl="1">
              <a:lnSpc>
                <a:spcPct val="100000"/>
              </a:lnSpc>
            </a:pPr>
            <a:r>
              <a:rPr lang="en-US" sz="2000"/>
              <a:t>System shall use a 1550 nm wavelength laser diode (NIR-C class).</a:t>
            </a:r>
          </a:p>
          <a:p>
            <a:pPr lvl="1">
              <a:lnSpc>
                <a:spcPct val="100000"/>
              </a:lnSpc>
            </a:pPr>
            <a:r>
              <a:rPr lang="en-US" sz="2000"/>
              <a:t>System shall be remotely operated via a SSH server/client connection.</a:t>
            </a:r>
          </a:p>
          <a:p>
            <a:pPr lvl="1">
              <a:lnSpc>
                <a:spcPct val="100000"/>
              </a:lnSpc>
            </a:pPr>
            <a:r>
              <a:rPr lang="en-US" sz="2000"/>
              <a:t>System shall operate across free space.</a:t>
            </a:r>
          </a:p>
          <a:p>
            <a:pPr marL="457200" lvl="1" indent="-457200">
              <a:lnSpc>
                <a:spcPct val="100000"/>
              </a:lnSpc>
              <a:buNone/>
            </a:pPr>
            <a:r>
              <a:rPr lang="en-US" sz="2400"/>
              <a:t>Software</a:t>
            </a:r>
          </a:p>
          <a:p>
            <a:pPr lvl="1">
              <a:lnSpc>
                <a:spcPct val="100000"/>
              </a:lnSpc>
            </a:pPr>
            <a:r>
              <a:rPr lang="en-US" sz="2000">
                <a:ea typeface="+mn-lt"/>
                <a:cs typeface="+mn-lt"/>
              </a:rPr>
              <a:t>System shall use the OpenCV and Base64 libraries, for encoding and decoding the video feed.</a:t>
            </a:r>
            <a:endParaRPr lang="en-US" sz="2000"/>
          </a:p>
          <a:p>
            <a:pPr lvl="1">
              <a:lnSpc>
                <a:spcPct val="100000"/>
              </a:lnSpc>
            </a:pPr>
            <a:r>
              <a:rPr lang="en-US" sz="2000">
                <a:ea typeface="+mn-lt"/>
                <a:cs typeface="+mn-lt"/>
              </a:rPr>
              <a:t>System shall use Python3 for all software implementation.</a:t>
            </a:r>
            <a:endParaRPr lang="en-US" sz="2000"/>
          </a:p>
          <a:p>
            <a:pPr lvl="1">
              <a:lnSpc>
                <a:spcPct val="100000"/>
              </a:lnSpc>
            </a:pPr>
            <a:r>
              <a:rPr lang="en-US" sz="2000"/>
              <a:t>System shall use On-Off Keying (OOK) for modulation. </a:t>
            </a:r>
          </a:p>
          <a:p>
            <a:pPr lvl="1"/>
            <a:endParaRPr lang="en-US"/>
          </a:p>
          <a:p>
            <a:pPr lvl="1"/>
            <a:endParaRPr lang="en-US"/>
          </a:p>
        </p:txBody>
      </p:sp>
      <p:sp>
        <p:nvSpPr>
          <p:cNvPr id="4" name="Slide Number Placeholder 3">
            <a:extLst>
              <a:ext uri="{FF2B5EF4-FFF2-40B4-BE49-F238E27FC236}">
                <a16:creationId xmlns:a16="http://schemas.microsoft.com/office/drawing/2014/main" id="{9ADF3D9C-2848-4291-6621-166C165BB7C5}"/>
              </a:ext>
            </a:extLst>
          </p:cNvPr>
          <p:cNvSpPr>
            <a:spLocks noGrp="1"/>
          </p:cNvSpPr>
          <p:nvPr>
            <p:ph type="sldNum" sz="quarter" idx="12"/>
          </p:nvPr>
        </p:nvSpPr>
        <p:spPr>
          <a:xfrm>
            <a:off x="11563467" y="3181306"/>
            <a:ext cx="628533" cy="365125"/>
          </a:xfrm>
        </p:spPr>
        <p:txBody>
          <a:bodyPr/>
          <a:lstStyle/>
          <a:p>
            <a:fld id="{273BAE12-D270-459D-897B-6833652BB167}" type="slidenum">
              <a:rPr lang="en-US" b="1" dirty="0" smtClean="0"/>
              <a:t>3</a:t>
            </a:fld>
            <a:endParaRPr lang="en-US" b="1"/>
          </a:p>
        </p:txBody>
      </p:sp>
    </p:spTree>
    <p:extLst>
      <p:ext uri="{BB962C8B-B14F-4D97-AF65-F5344CB8AC3E}">
        <p14:creationId xmlns:p14="http://schemas.microsoft.com/office/powerpoint/2010/main" val="368183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F95DE-E4C1-4F3E-BC57-21767BFE0D19}"/>
              </a:ext>
            </a:extLst>
          </p:cNvPr>
          <p:cNvSpPr>
            <a:spLocks noGrp="1"/>
          </p:cNvSpPr>
          <p:nvPr>
            <p:ph type="title"/>
          </p:nvPr>
        </p:nvSpPr>
        <p:spPr>
          <a:xfrm>
            <a:off x="515467" y="1464508"/>
            <a:ext cx="4137102" cy="2060263"/>
          </a:xfrm>
        </p:spPr>
        <p:txBody>
          <a:bodyPr anchor="b">
            <a:normAutofit/>
          </a:bodyPr>
          <a:lstStyle/>
          <a:p>
            <a:pPr>
              <a:lnSpc>
                <a:spcPct val="90000"/>
              </a:lnSpc>
            </a:pPr>
            <a:r>
              <a:rPr lang="en-US"/>
              <a:t>System Architecture and Design</a:t>
            </a:r>
          </a:p>
        </p:txBody>
      </p:sp>
      <p:grpSp>
        <p:nvGrpSpPr>
          <p:cNvPr id="17" name="Group 16">
            <a:extLst>
              <a:ext uri="{FF2B5EF4-FFF2-40B4-BE49-F238E27FC236}">
                <a16:creationId xmlns:a16="http://schemas.microsoft.com/office/drawing/2014/main" id="{BE5E049A-4A23-44CB-B5ED-030BD25A1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8" name="Straight Connector 17">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4F55F8-5EFF-4E16-95C1-83B24DDE8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338969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8" name="Picture 4" descr="Diagram&#10;&#10;Description automatically generated">
            <a:extLst>
              <a:ext uri="{FF2B5EF4-FFF2-40B4-BE49-F238E27FC236}">
                <a16:creationId xmlns:a16="http://schemas.microsoft.com/office/drawing/2014/main" id="{E76206F9-6DA4-A107-9560-C4684695023E}"/>
              </a:ext>
            </a:extLst>
          </p:cNvPr>
          <p:cNvPicPr>
            <a:picLocks noChangeAspect="1"/>
          </p:cNvPicPr>
          <p:nvPr/>
        </p:nvPicPr>
        <p:blipFill>
          <a:blip r:embed="rId2"/>
          <a:stretch>
            <a:fillRect/>
          </a:stretch>
        </p:blipFill>
        <p:spPr>
          <a:xfrm>
            <a:off x="5466205" y="3207677"/>
            <a:ext cx="5544004" cy="3058725"/>
          </a:xfrm>
          <a:prstGeom prst="rect">
            <a:avLst/>
          </a:prstGeom>
        </p:spPr>
      </p:pic>
      <p:pic>
        <p:nvPicPr>
          <p:cNvPr id="6" name="Picture 4" descr="Diagram&#10;&#10;Description automatically generated">
            <a:extLst>
              <a:ext uri="{FF2B5EF4-FFF2-40B4-BE49-F238E27FC236}">
                <a16:creationId xmlns:a16="http://schemas.microsoft.com/office/drawing/2014/main" id="{55010166-5E2B-1E38-60CF-97523DFECEF7}"/>
              </a:ext>
            </a:extLst>
          </p:cNvPr>
          <p:cNvPicPr>
            <a:picLocks noChangeAspect="1"/>
          </p:cNvPicPr>
          <p:nvPr/>
        </p:nvPicPr>
        <p:blipFill>
          <a:blip r:embed="rId3"/>
          <a:stretch>
            <a:fillRect/>
          </a:stretch>
        </p:blipFill>
        <p:spPr>
          <a:xfrm>
            <a:off x="5168202" y="1008316"/>
            <a:ext cx="6306004" cy="1483760"/>
          </a:xfrm>
          <a:prstGeom prst="rect">
            <a:avLst/>
          </a:prstGeom>
        </p:spPr>
      </p:pic>
      <p:sp>
        <p:nvSpPr>
          <p:cNvPr id="4" name="Slide Number Placeholder 3">
            <a:extLst>
              <a:ext uri="{FF2B5EF4-FFF2-40B4-BE49-F238E27FC236}">
                <a16:creationId xmlns:a16="http://schemas.microsoft.com/office/drawing/2014/main" id="{B76C17B0-0E79-4B5A-3EDB-731BCEDDAAE9}"/>
              </a:ext>
            </a:extLst>
          </p:cNvPr>
          <p:cNvSpPr>
            <a:spLocks noGrp="1"/>
          </p:cNvSpPr>
          <p:nvPr>
            <p:ph type="sldNum" sz="quarter" idx="12"/>
          </p:nvPr>
        </p:nvSpPr>
        <p:spPr>
          <a:xfrm>
            <a:off x="11563467" y="3246434"/>
            <a:ext cx="628533" cy="365125"/>
          </a:xfrm>
        </p:spPr>
        <p:txBody>
          <a:bodyPr>
            <a:normAutofit/>
          </a:bodyPr>
          <a:lstStyle/>
          <a:p>
            <a:pPr>
              <a:spcAft>
                <a:spcPts val="600"/>
              </a:spcAft>
            </a:pPr>
            <a:r>
              <a:rPr lang="en-US" b="1"/>
              <a:t>2</a:t>
            </a:r>
          </a:p>
        </p:txBody>
      </p:sp>
    </p:spTree>
    <p:extLst>
      <p:ext uri="{BB962C8B-B14F-4D97-AF65-F5344CB8AC3E}">
        <p14:creationId xmlns:p14="http://schemas.microsoft.com/office/powerpoint/2010/main" val="23115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3FF5-6081-81CF-DDB3-B0FCA37C763A}"/>
              </a:ext>
            </a:extLst>
          </p:cNvPr>
          <p:cNvSpPr>
            <a:spLocks noGrp="1"/>
          </p:cNvSpPr>
          <p:nvPr>
            <p:ph type="title"/>
          </p:nvPr>
        </p:nvSpPr>
        <p:spPr>
          <a:xfrm>
            <a:off x="613064" y="-39139"/>
            <a:ext cx="10515600" cy="1325563"/>
          </a:xfrm>
        </p:spPr>
        <p:txBody>
          <a:bodyPr anchor="b">
            <a:normAutofit fontScale="90000"/>
          </a:bodyPr>
          <a:lstStyle/>
          <a:p>
            <a:r>
              <a:rPr lang="en-US"/>
              <a:t>Software</a:t>
            </a:r>
          </a:p>
        </p:txBody>
      </p:sp>
      <p:sp>
        <p:nvSpPr>
          <p:cNvPr id="4" name="Slide Number Placeholder 3">
            <a:extLst>
              <a:ext uri="{FF2B5EF4-FFF2-40B4-BE49-F238E27FC236}">
                <a16:creationId xmlns:a16="http://schemas.microsoft.com/office/drawing/2014/main" id="{EBDC73E1-D159-9B66-84DB-1D651BA3591E}"/>
              </a:ext>
            </a:extLst>
          </p:cNvPr>
          <p:cNvSpPr>
            <a:spLocks noGrp="1"/>
          </p:cNvSpPr>
          <p:nvPr>
            <p:ph type="sldNum" sz="quarter" idx="12"/>
          </p:nvPr>
        </p:nvSpPr>
        <p:spPr/>
        <p:txBody>
          <a:bodyPr>
            <a:normAutofit/>
          </a:bodyPr>
          <a:lstStyle/>
          <a:p>
            <a:pPr>
              <a:spcAft>
                <a:spcPts val="600"/>
              </a:spcAft>
            </a:pPr>
            <a:r>
              <a:rPr lang="en-US" b="1"/>
              <a:t>3</a:t>
            </a:r>
          </a:p>
        </p:txBody>
      </p:sp>
      <p:sp>
        <p:nvSpPr>
          <p:cNvPr id="9" name="Content Placeholder 8">
            <a:extLst>
              <a:ext uri="{FF2B5EF4-FFF2-40B4-BE49-F238E27FC236}">
                <a16:creationId xmlns:a16="http://schemas.microsoft.com/office/drawing/2014/main" id="{AC9AFBA9-C063-C8A0-C8FE-90AEF0CBFF91}"/>
              </a:ext>
            </a:extLst>
          </p:cNvPr>
          <p:cNvSpPr>
            <a:spLocks noGrp="1"/>
          </p:cNvSpPr>
          <p:nvPr>
            <p:ph idx="4294967295"/>
          </p:nvPr>
        </p:nvSpPr>
        <p:spPr>
          <a:xfrm>
            <a:off x="658091" y="1294101"/>
            <a:ext cx="3663950" cy="3013075"/>
          </a:xfrm>
        </p:spPr>
        <p:txBody>
          <a:bodyPr vert="horz" lIns="91440" tIns="45720" rIns="91440" bIns="45720" rtlCol="0" anchor="t">
            <a:noAutofit/>
          </a:bodyPr>
          <a:lstStyle/>
          <a:p>
            <a:pPr marL="0" indent="0">
              <a:spcBef>
                <a:spcPts val="700"/>
              </a:spcBef>
              <a:buNone/>
            </a:pPr>
            <a:r>
              <a:rPr lang="en-US" sz="1900"/>
              <a:t>Code External Requirements:</a:t>
            </a:r>
            <a:endParaRPr lang="en-US"/>
          </a:p>
          <a:p>
            <a:pPr>
              <a:spcBef>
                <a:spcPts val="700"/>
              </a:spcBef>
            </a:pPr>
            <a:r>
              <a:rPr lang="en-US" sz="1900">
                <a:latin typeface="Avenir Next LT Pro"/>
                <a:cs typeface="Times New Roman"/>
              </a:rPr>
              <a:t>Python 3.11.2</a:t>
            </a:r>
          </a:p>
          <a:p>
            <a:pPr>
              <a:spcBef>
                <a:spcPts val="700"/>
              </a:spcBef>
            </a:pPr>
            <a:r>
              <a:rPr lang="en-US" sz="1900">
                <a:cs typeface="Times New Roman"/>
              </a:rPr>
              <a:t>CV2 4.1.2.30</a:t>
            </a:r>
          </a:p>
          <a:p>
            <a:pPr>
              <a:spcBef>
                <a:spcPts val="700"/>
              </a:spcBef>
            </a:pPr>
            <a:r>
              <a:rPr lang="en-US" sz="1900" err="1">
                <a:cs typeface="Times New Roman"/>
              </a:rPr>
              <a:t>Numpy</a:t>
            </a:r>
            <a:r>
              <a:rPr lang="en-US" sz="1900">
                <a:cs typeface="Times New Roman"/>
              </a:rPr>
              <a:t> 1.23.5</a:t>
            </a:r>
          </a:p>
          <a:p>
            <a:pPr>
              <a:spcBef>
                <a:spcPts val="700"/>
              </a:spcBef>
            </a:pPr>
            <a:r>
              <a:rPr lang="en-US" sz="1900" err="1">
                <a:cs typeface="Times New Roman"/>
              </a:rPr>
              <a:t>PiCamera</a:t>
            </a:r>
            <a:r>
              <a:rPr lang="en-US" sz="1900">
                <a:cs typeface="Times New Roman"/>
              </a:rPr>
              <a:t> 1.13</a:t>
            </a:r>
          </a:p>
          <a:p>
            <a:pPr>
              <a:spcBef>
                <a:spcPts val="700"/>
              </a:spcBef>
            </a:pPr>
            <a:r>
              <a:rPr lang="en-US" sz="1900">
                <a:cs typeface="Times New Roman"/>
              </a:rPr>
              <a:t>Flask 2.2</a:t>
            </a:r>
          </a:p>
          <a:p>
            <a:pPr>
              <a:spcBef>
                <a:spcPts val="700"/>
              </a:spcBef>
            </a:pPr>
            <a:r>
              <a:rPr lang="en-US" sz="1900">
                <a:cs typeface="Times New Roman"/>
              </a:rPr>
              <a:t>Base64</a:t>
            </a:r>
          </a:p>
          <a:p>
            <a:pPr marL="0" indent="0">
              <a:spcBef>
                <a:spcPts val="700"/>
              </a:spcBef>
              <a:buNone/>
            </a:pPr>
            <a:endParaRPr lang="en-US" sz="1900">
              <a:cs typeface="Times New Roman"/>
            </a:endParaRPr>
          </a:p>
          <a:p>
            <a:pPr marL="0" indent="0">
              <a:spcBef>
                <a:spcPts val="700"/>
              </a:spcBef>
              <a:buNone/>
            </a:pPr>
            <a:endParaRPr lang="en-US" sz="1900"/>
          </a:p>
          <a:p>
            <a:pPr marL="0" indent="0">
              <a:spcBef>
                <a:spcPts val="700"/>
              </a:spcBef>
              <a:buNone/>
            </a:pPr>
            <a:endParaRPr lang="en-US" sz="1900"/>
          </a:p>
          <a:p>
            <a:pPr marL="0" indent="0">
              <a:spcBef>
                <a:spcPts val="700"/>
              </a:spcBef>
              <a:buNone/>
            </a:pPr>
            <a:endParaRPr lang="en-US" sz="1900"/>
          </a:p>
          <a:p>
            <a:pPr marL="0" indent="0">
              <a:spcBef>
                <a:spcPts val="700"/>
              </a:spcBef>
              <a:buNone/>
            </a:pPr>
            <a:endParaRPr lang="en-US" sz="1900"/>
          </a:p>
          <a:p>
            <a:pPr marL="342900" indent="-342900">
              <a:spcBef>
                <a:spcPts val="700"/>
              </a:spcBef>
            </a:pPr>
            <a:endParaRPr lang="en-US" sz="1900"/>
          </a:p>
          <a:p>
            <a:pPr marL="342900" indent="-342900">
              <a:spcBef>
                <a:spcPts val="700"/>
              </a:spcBef>
            </a:pPr>
            <a:endParaRPr lang="en-US" sz="1900"/>
          </a:p>
          <a:p>
            <a:pPr marL="0" indent="0">
              <a:spcBef>
                <a:spcPts val="700"/>
              </a:spcBef>
              <a:buNone/>
            </a:pPr>
            <a:endParaRPr lang="en-US" sz="1900"/>
          </a:p>
          <a:p>
            <a:endParaRPr lang="en-US"/>
          </a:p>
        </p:txBody>
      </p:sp>
      <p:sp>
        <p:nvSpPr>
          <p:cNvPr id="3" name="TextBox 2">
            <a:extLst>
              <a:ext uri="{FF2B5EF4-FFF2-40B4-BE49-F238E27FC236}">
                <a16:creationId xmlns:a16="http://schemas.microsoft.com/office/drawing/2014/main" id="{192E8398-76FC-8028-EE66-77A489BB30C3}"/>
              </a:ext>
            </a:extLst>
          </p:cNvPr>
          <p:cNvSpPr txBox="1"/>
          <p:nvPr/>
        </p:nvSpPr>
        <p:spPr>
          <a:xfrm>
            <a:off x="4494069" y="1160317"/>
            <a:ext cx="7351567" cy="25622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900">
                <a:solidFill>
                  <a:srgbClr val="6188A8"/>
                </a:solidFill>
              </a:rPr>
              <a:t>Future goals:</a:t>
            </a:r>
            <a:endParaRPr lang="en-US"/>
          </a:p>
          <a:p>
            <a:pPr marL="342900" indent="-342900">
              <a:lnSpc>
                <a:spcPct val="150000"/>
              </a:lnSpc>
              <a:buFont typeface="Arial"/>
              <a:buChar char="•"/>
            </a:pPr>
            <a:r>
              <a:rPr lang="en-US" sz="1900">
                <a:solidFill>
                  <a:srgbClr val="6188A8"/>
                </a:solidFill>
              </a:rPr>
              <a:t>Watchdog to prevent unrecoverable transmission errors</a:t>
            </a:r>
          </a:p>
          <a:p>
            <a:pPr marL="342900" indent="-342900">
              <a:lnSpc>
                <a:spcPct val="150000"/>
              </a:lnSpc>
              <a:buFont typeface="Arial"/>
              <a:buChar char="•"/>
            </a:pPr>
            <a:r>
              <a:rPr lang="en-US" sz="1900">
                <a:solidFill>
                  <a:srgbClr val="6188A8"/>
                </a:solidFill>
              </a:rPr>
              <a:t>Higher frame rate to translate the image string to an MJPEG stream</a:t>
            </a:r>
          </a:p>
          <a:p>
            <a:pPr marL="342900" indent="-342900">
              <a:lnSpc>
                <a:spcPct val="150000"/>
              </a:lnSpc>
              <a:buFont typeface="Arial"/>
              <a:buChar char="•"/>
            </a:pPr>
            <a:r>
              <a:rPr lang="en-US" sz="1900">
                <a:solidFill>
                  <a:srgbClr val="6188A8"/>
                </a:solidFill>
              </a:rPr>
              <a:t>User friendly GUI or web-based usage</a:t>
            </a:r>
          </a:p>
          <a:p>
            <a:endParaRPr lang="en-US">
              <a:solidFill>
                <a:srgbClr val="000000"/>
              </a:solidFill>
            </a:endParaRPr>
          </a:p>
        </p:txBody>
      </p:sp>
      <p:sp>
        <p:nvSpPr>
          <p:cNvPr id="6" name="TextBox 5">
            <a:extLst>
              <a:ext uri="{FF2B5EF4-FFF2-40B4-BE49-F238E27FC236}">
                <a16:creationId xmlns:a16="http://schemas.microsoft.com/office/drawing/2014/main" id="{E8C50311-2DEE-A6D7-488B-C022DD49B0FB}"/>
              </a:ext>
            </a:extLst>
          </p:cNvPr>
          <p:cNvSpPr txBox="1"/>
          <p:nvPr/>
        </p:nvSpPr>
        <p:spPr>
          <a:xfrm>
            <a:off x="4597977" y="3429000"/>
            <a:ext cx="5238749" cy="1358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900">
                <a:solidFill>
                  <a:srgbClr val="6188A8"/>
                </a:solidFill>
                <a:ea typeface="+mn-lt"/>
                <a:cs typeface="+mn-lt"/>
              </a:rPr>
              <a:t>Speeds Achieved:</a:t>
            </a:r>
            <a:endParaRPr lang="en-US"/>
          </a:p>
          <a:p>
            <a:pPr>
              <a:lnSpc>
                <a:spcPct val="150000"/>
              </a:lnSpc>
            </a:pPr>
            <a:r>
              <a:rPr lang="en-US" sz="1900">
                <a:solidFill>
                  <a:srgbClr val="6188A8"/>
                </a:solidFill>
              </a:rPr>
              <a:t>Through Wire: 921600 Baud or 92.60 KBs</a:t>
            </a:r>
          </a:p>
          <a:p>
            <a:pPr>
              <a:lnSpc>
                <a:spcPct val="150000"/>
              </a:lnSpc>
            </a:pPr>
            <a:r>
              <a:rPr lang="en-US" sz="1900">
                <a:solidFill>
                  <a:srgbClr val="6188A8"/>
                </a:solidFill>
              </a:rPr>
              <a:t>Through Free Space: 19200 Baud or 1.92 KBs</a:t>
            </a:r>
          </a:p>
        </p:txBody>
      </p:sp>
    </p:spTree>
    <p:extLst>
      <p:ext uri="{BB962C8B-B14F-4D97-AF65-F5344CB8AC3E}">
        <p14:creationId xmlns:p14="http://schemas.microsoft.com/office/powerpoint/2010/main" val="407164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AC38-BAF3-6013-90F6-4FA7B5C2363D}"/>
              </a:ext>
            </a:extLst>
          </p:cNvPr>
          <p:cNvSpPr>
            <a:spLocks noGrp="1"/>
          </p:cNvSpPr>
          <p:nvPr>
            <p:ph type="title"/>
          </p:nvPr>
        </p:nvSpPr>
        <p:spPr/>
        <p:txBody>
          <a:bodyPr>
            <a:normAutofit/>
          </a:bodyPr>
          <a:lstStyle/>
          <a:p>
            <a:r>
              <a:rPr lang="en-US"/>
              <a:t>System Price Breakdown</a:t>
            </a:r>
          </a:p>
        </p:txBody>
      </p:sp>
      <p:sp>
        <p:nvSpPr>
          <p:cNvPr id="4" name="Slide Number Placeholder 3">
            <a:extLst>
              <a:ext uri="{FF2B5EF4-FFF2-40B4-BE49-F238E27FC236}">
                <a16:creationId xmlns:a16="http://schemas.microsoft.com/office/drawing/2014/main" id="{2EA0BEF3-6CC8-745D-F68A-3F414947BBD6}"/>
              </a:ext>
            </a:extLst>
          </p:cNvPr>
          <p:cNvSpPr>
            <a:spLocks noGrp="1"/>
          </p:cNvSpPr>
          <p:nvPr>
            <p:ph type="sldNum" sz="quarter" idx="12"/>
          </p:nvPr>
        </p:nvSpPr>
        <p:spPr/>
        <p:txBody>
          <a:bodyPr/>
          <a:lstStyle/>
          <a:p>
            <a:fld id="{273BAE12-D270-459D-897B-6833652BB167}" type="slidenum">
              <a:rPr lang="en-US" smtClean="0"/>
              <a:t>6</a:t>
            </a:fld>
            <a:endParaRPr lang="en-US"/>
          </a:p>
        </p:txBody>
      </p:sp>
      <p:pic>
        <p:nvPicPr>
          <p:cNvPr id="9" name="Picture 9" descr="Table&#10;&#10;Description automatically generated">
            <a:extLst>
              <a:ext uri="{FF2B5EF4-FFF2-40B4-BE49-F238E27FC236}">
                <a16:creationId xmlns:a16="http://schemas.microsoft.com/office/drawing/2014/main" id="{F6FEBC64-A162-BC3F-0C4F-EFC1B6D2031A}"/>
              </a:ext>
            </a:extLst>
          </p:cNvPr>
          <p:cNvPicPr>
            <a:picLocks noChangeAspect="1"/>
          </p:cNvPicPr>
          <p:nvPr/>
        </p:nvPicPr>
        <p:blipFill>
          <a:blip r:embed="rId2"/>
          <a:stretch>
            <a:fillRect/>
          </a:stretch>
        </p:blipFill>
        <p:spPr>
          <a:xfrm>
            <a:off x="2057400" y="1876990"/>
            <a:ext cx="7870371" cy="4236135"/>
          </a:xfrm>
          <a:prstGeom prst="rect">
            <a:avLst/>
          </a:prstGeom>
        </p:spPr>
      </p:pic>
    </p:spTree>
    <p:extLst>
      <p:ext uri="{BB962C8B-B14F-4D97-AF65-F5344CB8AC3E}">
        <p14:creationId xmlns:p14="http://schemas.microsoft.com/office/powerpoint/2010/main" val="180913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8C5-ACE2-3291-6820-695DDC1681CB}"/>
              </a:ext>
            </a:extLst>
          </p:cNvPr>
          <p:cNvSpPr>
            <a:spLocks noGrp="1"/>
          </p:cNvSpPr>
          <p:nvPr>
            <p:ph type="title"/>
          </p:nvPr>
        </p:nvSpPr>
        <p:spPr/>
        <p:txBody>
          <a:bodyPr/>
          <a:lstStyle/>
          <a:p>
            <a:r>
              <a:rPr lang="en-US"/>
              <a:t>Final Sprint Progress</a:t>
            </a:r>
          </a:p>
        </p:txBody>
      </p:sp>
      <p:sp>
        <p:nvSpPr>
          <p:cNvPr id="4" name="Slide Number Placeholder 3">
            <a:extLst>
              <a:ext uri="{FF2B5EF4-FFF2-40B4-BE49-F238E27FC236}">
                <a16:creationId xmlns:a16="http://schemas.microsoft.com/office/drawing/2014/main" id="{DBDAB8FA-1396-CC6A-74AB-10D08D96E045}"/>
              </a:ext>
            </a:extLst>
          </p:cNvPr>
          <p:cNvSpPr>
            <a:spLocks noGrp="1"/>
          </p:cNvSpPr>
          <p:nvPr>
            <p:ph type="sldNum" sz="quarter" idx="12"/>
          </p:nvPr>
        </p:nvSpPr>
        <p:spPr/>
        <p:txBody>
          <a:bodyPr/>
          <a:lstStyle/>
          <a:p>
            <a:r>
              <a:rPr lang="en-US" b="1"/>
              <a:t>5</a:t>
            </a:r>
          </a:p>
        </p:txBody>
      </p:sp>
      <p:sp>
        <p:nvSpPr>
          <p:cNvPr id="6" name="Content Placeholder 2">
            <a:extLst>
              <a:ext uri="{FF2B5EF4-FFF2-40B4-BE49-F238E27FC236}">
                <a16:creationId xmlns:a16="http://schemas.microsoft.com/office/drawing/2014/main" id="{31493283-EC11-1691-61A6-E7AC955098FB}"/>
              </a:ext>
            </a:extLst>
          </p:cNvPr>
          <p:cNvSpPr>
            <a:spLocks noGrp="1"/>
          </p:cNvSpPr>
          <p:nvPr>
            <p:ph idx="1"/>
          </p:nvPr>
        </p:nvSpPr>
        <p:spPr>
          <a:xfrm>
            <a:off x="838200" y="2030865"/>
            <a:ext cx="10515600" cy="3980321"/>
          </a:xfrm>
        </p:spPr>
        <p:txBody>
          <a:bodyPr vert="horz" lIns="91440" tIns="45720" rIns="91440" bIns="45720" rtlCol="0" anchor="t">
            <a:normAutofit/>
          </a:bodyPr>
          <a:lstStyle/>
          <a:p>
            <a:pPr marL="0" indent="0">
              <a:buNone/>
            </a:pPr>
            <a:r>
              <a:rPr lang="en-US" sz="1900">
                <a:ea typeface="+mn-lt"/>
                <a:cs typeface="+mn-lt"/>
              </a:rPr>
              <a:t>Planned Final Sprint: </a:t>
            </a:r>
            <a:endParaRPr lang="en-US"/>
          </a:p>
          <a:p>
            <a:pPr marL="971550" lvl="1" indent="-285750">
              <a:buFont typeface="Arial"/>
              <a:buChar char="•"/>
            </a:pPr>
            <a:r>
              <a:rPr lang="en-US" sz="1900">
                <a:ea typeface="+mn-lt"/>
                <a:cs typeface="+mn-lt"/>
              </a:rPr>
              <a:t>Integrate camera to transmitter and a visual display to receiver.</a:t>
            </a:r>
          </a:p>
          <a:p>
            <a:pPr marL="971550" lvl="1" indent="-285750">
              <a:buFont typeface="Arial"/>
              <a:buChar char="•"/>
            </a:pPr>
            <a:r>
              <a:rPr lang="en-US" sz="1900">
                <a:ea typeface="+mn-lt"/>
                <a:cs typeface="+mn-lt"/>
              </a:rPr>
              <a:t>Implement power sub-system.</a:t>
            </a:r>
          </a:p>
          <a:p>
            <a:pPr marL="971550" lvl="1" indent="-285750">
              <a:buFont typeface="Arial"/>
              <a:buChar char="•"/>
            </a:pPr>
            <a:r>
              <a:rPr lang="en-US" sz="1900">
                <a:ea typeface="+mn-lt"/>
                <a:cs typeface="+mn-lt"/>
              </a:rPr>
              <a:t>Use Rasp Pi to modulate driver signal.</a:t>
            </a:r>
          </a:p>
          <a:p>
            <a:pPr marL="971550" lvl="1" indent="-285750">
              <a:buFont typeface="Arial"/>
              <a:buChar char="•"/>
            </a:pPr>
            <a:r>
              <a:rPr lang="en-US" sz="1900">
                <a:ea typeface="+mn-lt"/>
                <a:cs typeface="+mn-lt"/>
              </a:rPr>
              <a:t>Create and define resource guide for future users.</a:t>
            </a:r>
          </a:p>
          <a:p>
            <a:pPr marL="0" indent="0">
              <a:buNone/>
            </a:pPr>
            <a:r>
              <a:rPr lang="en-US" sz="1900">
                <a:ea typeface="+mn-lt"/>
                <a:cs typeface="+mn-lt"/>
              </a:rPr>
              <a:t>Actual Final Sprint:</a:t>
            </a:r>
          </a:p>
          <a:p>
            <a:pPr marL="971550" lvl="2" indent="-285750"/>
            <a:r>
              <a:rPr lang="en-US" sz="1900"/>
              <a:t>Completed User Manual</a:t>
            </a:r>
          </a:p>
          <a:p>
            <a:pPr marL="971550" indent="-285750"/>
            <a:r>
              <a:rPr lang="en-US" sz="1900"/>
              <a:t>Integrated camera to transmitter and a visual display to receiver. </a:t>
            </a:r>
          </a:p>
          <a:p>
            <a:pPr marL="971550" lvl="2" indent="-285750"/>
            <a:r>
              <a:rPr lang="en-US" sz="1900"/>
              <a:t>Implemented power sub-system.</a:t>
            </a:r>
            <a:endParaRPr lang="en-US"/>
          </a:p>
          <a:p>
            <a:pPr marL="971550" lvl="2" indent="-285750"/>
            <a:r>
              <a:rPr lang="en-US" sz="1900">
                <a:ea typeface="+mn-lt"/>
                <a:cs typeface="+mn-lt"/>
              </a:rPr>
              <a:t>Used Rasp Pi to modulate driver signal.</a:t>
            </a:r>
            <a:endParaRPr lang="en-US" sz="1900"/>
          </a:p>
          <a:p>
            <a:pPr marL="971550" lvl="2" indent="-285750"/>
            <a:endParaRPr lang="en-US" sz="1900"/>
          </a:p>
          <a:p>
            <a:pPr marL="0" indent="0">
              <a:buNone/>
            </a:pPr>
            <a:endParaRPr lang="en-US" sz="2300"/>
          </a:p>
        </p:txBody>
      </p:sp>
    </p:spTree>
    <p:extLst>
      <p:ext uri="{BB962C8B-B14F-4D97-AF65-F5344CB8AC3E}">
        <p14:creationId xmlns:p14="http://schemas.microsoft.com/office/powerpoint/2010/main" val="365054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04FD-E71B-9D9B-5D22-A35DE4F94076}"/>
              </a:ext>
            </a:extLst>
          </p:cNvPr>
          <p:cNvSpPr>
            <a:spLocks noGrp="1"/>
          </p:cNvSpPr>
          <p:nvPr>
            <p:ph type="title"/>
          </p:nvPr>
        </p:nvSpPr>
        <p:spPr>
          <a:xfrm>
            <a:off x="852311" y="496841"/>
            <a:ext cx="10515600" cy="1325563"/>
          </a:xfrm>
        </p:spPr>
        <p:txBody>
          <a:bodyPr/>
          <a:lstStyle/>
          <a:p>
            <a:r>
              <a:rPr lang="en-US"/>
              <a:t>Previous Group's Laser Driver</a:t>
            </a:r>
          </a:p>
        </p:txBody>
      </p:sp>
      <p:sp>
        <p:nvSpPr>
          <p:cNvPr id="3" name="Content Placeholder 2">
            <a:extLst>
              <a:ext uri="{FF2B5EF4-FFF2-40B4-BE49-F238E27FC236}">
                <a16:creationId xmlns:a16="http://schemas.microsoft.com/office/drawing/2014/main" id="{460E6C48-01A5-989A-FADB-9FC15CA0BDFB}"/>
              </a:ext>
            </a:extLst>
          </p:cNvPr>
          <p:cNvSpPr>
            <a:spLocks noGrp="1"/>
          </p:cNvSpPr>
          <p:nvPr>
            <p:ph idx="1"/>
          </p:nvPr>
        </p:nvSpPr>
        <p:spPr>
          <a:xfrm>
            <a:off x="666482" y="1706450"/>
            <a:ext cx="5256859" cy="3821778"/>
          </a:xfrm>
        </p:spPr>
        <p:txBody>
          <a:bodyPr vert="horz" lIns="91440" tIns="45720" rIns="91440" bIns="45720" rtlCol="0" anchor="t">
            <a:normAutofit/>
          </a:bodyPr>
          <a:lstStyle/>
          <a:p>
            <a:pPr marL="0" indent="0" algn="ctr">
              <a:buNone/>
            </a:pPr>
            <a:r>
              <a:rPr lang="en-US" sz="2000" u="sng"/>
              <a:t>Previous Group's Driver</a:t>
            </a:r>
          </a:p>
          <a:p>
            <a:pPr marL="285750" indent="-285750"/>
            <a:r>
              <a:rPr lang="en-US"/>
              <a:t>Ek2000 – </a:t>
            </a:r>
            <a:r>
              <a:rPr lang="en-US" err="1"/>
              <a:t>ThorLabs</a:t>
            </a:r>
            <a:endParaRPr lang="en-US"/>
          </a:p>
          <a:p>
            <a:pPr marL="285750" indent="-285750"/>
            <a:r>
              <a:rPr lang="en-US">
                <a:solidFill>
                  <a:srgbClr val="6188A8"/>
                </a:solidFill>
                <a:latin typeface="Avenir Next LT Pro"/>
                <a:cs typeface="Arial"/>
              </a:rPr>
              <a:t>Constant Power Mode from 20 </a:t>
            </a:r>
            <a:r>
              <a:rPr lang="en-US" err="1">
                <a:solidFill>
                  <a:srgbClr val="6188A8"/>
                </a:solidFill>
                <a:latin typeface="Avenir Next LT Pro"/>
                <a:cs typeface="Arial"/>
              </a:rPr>
              <a:t>μA</a:t>
            </a:r>
            <a:r>
              <a:rPr lang="en-US">
                <a:solidFill>
                  <a:srgbClr val="6188A8"/>
                </a:solidFill>
                <a:latin typeface="Avenir Next LT Pro"/>
                <a:cs typeface="Arial"/>
              </a:rPr>
              <a:t> to 125 </a:t>
            </a:r>
            <a:r>
              <a:rPr lang="en-US" err="1">
                <a:solidFill>
                  <a:srgbClr val="6188A8"/>
                </a:solidFill>
                <a:latin typeface="Avenir Next LT Pro"/>
                <a:cs typeface="Arial"/>
              </a:rPr>
              <a:t>μA</a:t>
            </a:r>
            <a:endParaRPr lang="en-US">
              <a:solidFill>
                <a:srgbClr val="6188A8"/>
              </a:solidFill>
              <a:latin typeface="Avenir Next LT Pro"/>
              <a:cs typeface="Arial"/>
            </a:endParaRPr>
          </a:p>
          <a:p>
            <a:pPr marL="285750" indent="-285750"/>
            <a:r>
              <a:rPr lang="en-US">
                <a:solidFill>
                  <a:srgbClr val="6188A8"/>
                </a:solidFill>
                <a:latin typeface="Avenir Next LT Pro"/>
                <a:cs typeface="Arial"/>
              </a:rPr>
              <a:t>Laser Drive Currents from 0 to 100 mA</a:t>
            </a:r>
            <a:endParaRPr lang="en-US"/>
          </a:p>
          <a:p>
            <a:pPr marL="285750" indent="-285750"/>
            <a:r>
              <a:rPr lang="en-US">
                <a:solidFill>
                  <a:srgbClr val="6188A8"/>
                </a:solidFill>
                <a:latin typeface="Avenir Next LT Pro"/>
                <a:cs typeface="Arial"/>
              </a:rPr>
              <a:t>Ultra-Stable Laser Control</a:t>
            </a:r>
            <a:endParaRPr lang="en-US"/>
          </a:p>
          <a:p>
            <a:pPr marL="285750" indent="-285750"/>
            <a:r>
              <a:rPr lang="en-US">
                <a:solidFill>
                  <a:srgbClr val="6188A8"/>
                </a:solidFill>
                <a:latin typeface="Avenir Next LT Pro"/>
                <a:ea typeface="+mn-lt"/>
                <a:cs typeface="Arial"/>
              </a:rPr>
              <a:t>On Board </a:t>
            </a:r>
            <a:r>
              <a:rPr lang="en-US" err="1">
                <a:solidFill>
                  <a:srgbClr val="6188A8"/>
                </a:solidFill>
                <a:latin typeface="Avenir Next LT Pro"/>
                <a:ea typeface="+mn-lt"/>
                <a:cs typeface="Arial"/>
              </a:rPr>
              <a:t>Trimpots</a:t>
            </a:r>
            <a:r>
              <a:rPr lang="en-US">
                <a:solidFill>
                  <a:srgbClr val="6188A8"/>
                </a:solidFill>
                <a:latin typeface="Avenir Next LT Pro"/>
                <a:ea typeface="+mn-lt"/>
                <a:cs typeface="Arial"/>
              </a:rPr>
              <a:t> are Provided for Controlling the Laser Power and Current Limit</a:t>
            </a:r>
            <a:endParaRPr lang="en-US"/>
          </a:p>
          <a:p>
            <a:pPr marL="285750" indent="-285750"/>
            <a:r>
              <a:rPr lang="en-US">
                <a:solidFill>
                  <a:srgbClr val="6188A8"/>
                </a:solidFill>
                <a:latin typeface="Avenir Next LT Pro"/>
                <a:cs typeface="Arial"/>
              </a:rPr>
              <a:t>Slow Start for Diode Protection</a:t>
            </a:r>
            <a:endParaRPr lang="en-US"/>
          </a:p>
          <a:p>
            <a:pPr marL="285750" indent="-285750"/>
            <a:r>
              <a:rPr lang="en-US">
                <a:cs typeface="Arial"/>
              </a:rPr>
              <a:t>Modulation Bandwidth DC – 10 kHz</a:t>
            </a:r>
          </a:p>
          <a:p>
            <a:pPr marL="285750" indent="-285750"/>
            <a:endParaRPr lang="en-US">
              <a:cs typeface="Arial"/>
            </a:endParaRPr>
          </a:p>
          <a:p>
            <a:pPr marL="285750" indent="-285750"/>
            <a:endParaRPr lang="en-US"/>
          </a:p>
        </p:txBody>
      </p:sp>
      <p:sp>
        <p:nvSpPr>
          <p:cNvPr id="4" name="Slide Number Placeholder 3">
            <a:extLst>
              <a:ext uri="{FF2B5EF4-FFF2-40B4-BE49-F238E27FC236}">
                <a16:creationId xmlns:a16="http://schemas.microsoft.com/office/drawing/2014/main" id="{22A163CF-8650-163B-CA50-BD4B0F8F99CA}"/>
              </a:ext>
            </a:extLst>
          </p:cNvPr>
          <p:cNvSpPr>
            <a:spLocks noGrp="1"/>
          </p:cNvSpPr>
          <p:nvPr>
            <p:ph type="sldNum" sz="quarter" idx="12"/>
          </p:nvPr>
        </p:nvSpPr>
        <p:spPr/>
        <p:txBody>
          <a:bodyPr/>
          <a:lstStyle/>
          <a:p>
            <a:fld id="{273BAE12-D270-459D-897B-6833652BB167}" type="slidenum">
              <a:rPr lang="en-US" b="1" smtClean="0"/>
              <a:t>8</a:t>
            </a:fld>
            <a:endParaRPr lang="en-US" b="1"/>
          </a:p>
        </p:txBody>
      </p:sp>
      <p:sp>
        <p:nvSpPr>
          <p:cNvPr id="7" name="Content Placeholder 2">
            <a:extLst>
              <a:ext uri="{FF2B5EF4-FFF2-40B4-BE49-F238E27FC236}">
                <a16:creationId xmlns:a16="http://schemas.microsoft.com/office/drawing/2014/main" id="{5616DD88-2B82-371E-9013-DA3C94B34945}"/>
              </a:ext>
            </a:extLst>
          </p:cNvPr>
          <p:cNvSpPr txBox="1">
            <a:spLocks/>
          </p:cNvSpPr>
          <p:nvPr/>
        </p:nvSpPr>
        <p:spPr>
          <a:xfrm>
            <a:off x="6303136" y="1708597"/>
            <a:ext cx="5256859" cy="382177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u="sng"/>
          </a:p>
        </p:txBody>
      </p:sp>
      <p:pic>
        <p:nvPicPr>
          <p:cNvPr id="5" name="Picture 5" descr="A picture containing electronics, circuit&#10;&#10;Description automatically generated">
            <a:extLst>
              <a:ext uri="{FF2B5EF4-FFF2-40B4-BE49-F238E27FC236}">
                <a16:creationId xmlns:a16="http://schemas.microsoft.com/office/drawing/2014/main" id="{6C48DDF7-5F8D-968F-6B66-D7D7E4249B40}"/>
              </a:ext>
            </a:extLst>
          </p:cNvPr>
          <p:cNvPicPr>
            <a:picLocks noChangeAspect="1"/>
          </p:cNvPicPr>
          <p:nvPr/>
        </p:nvPicPr>
        <p:blipFill>
          <a:blip r:embed="rId2"/>
          <a:stretch>
            <a:fillRect/>
          </a:stretch>
        </p:blipFill>
        <p:spPr>
          <a:xfrm>
            <a:off x="7518529" y="1524555"/>
            <a:ext cx="2453130" cy="1817969"/>
          </a:xfrm>
          <a:prstGeom prst="rect">
            <a:avLst/>
          </a:prstGeom>
        </p:spPr>
      </p:pic>
      <p:pic>
        <p:nvPicPr>
          <p:cNvPr id="6" name="Picture 7" descr="Table&#10;&#10;Description automatically generated">
            <a:extLst>
              <a:ext uri="{FF2B5EF4-FFF2-40B4-BE49-F238E27FC236}">
                <a16:creationId xmlns:a16="http://schemas.microsoft.com/office/drawing/2014/main" id="{D1B1CCA5-0C4A-792F-9D3E-0446DD1D6392}"/>
              </a:ext>
            </a:extLst>
          </p:cNvPr>
          <p:cNvPicPr>
            <a:picLocks noChangeAspect="1"/>
          </p:cNvPicPr>
          <p:nvPr/>
        </p:nvPicPr>
        <p:blipFill>
          <a:blip r:embed="rId3"/>
          <a:stretch>
            <a:fillRect/>
          </a:stretch>
        </p:blipFill>
        <p:spPr>
          <a:xfrm>
            <a:off x="6409841" y="3345484"/>
            <a:ext cx="4777352" cy="2905065"/>
          </a:xfrm>
          <a:prstGeom prst="rect">
            <a:avLst/>
          </a:prstGeom>
        </p:spPr>
      </p:pic>
    </p:spTree>
    <p:extLst>
      <p:ext uri="{BB962C8B-B14F-4D97-AF65-F5344CB8AC3E}">
        <p14:creationId xmlns:p14="http://schemas.microsoft.com/office/powerpoint/2010/main" val="3195819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3" name="Straight Connector 12">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useBgFill="1">
        <p:nvSpPr>
          <p:cNvPr id="20" name="Rectangle 19">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5" name="Straight Connector 24">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46AEAA1-0859-0AA6-2490-E3B8EAC2A3CF}"/>
              </a:ext>
            </a:extLst>
          </p:cNvPr>
          <p:cNvSpPr txBox="1"/>
          <p:nvPr/>
        </p:nvSpPr>
        <p:spPr>
          <a:xfrm>
            <a:off x="803237" y="1013169"/>
            <a:ext cx="5256830" cy="45606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endParaRPr lang="en-US">
              <a:solidFill>
                <a:schemeClr val="tx2">
                  <a:lumMod val="60000"/>
                  <a:lumOff val="40000"/>
                </a:schemeClr>
              </a:solidFill>
            </a:endParaRP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LD2.5CHA 2.5 A / 30 V Laser Diode Driver</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Control Electronics:  -2.5V-+5 V</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Laser Supply: +5 to +30 V</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Compliance Voltage: 3 V with 5 VDC power supply; 28 V with 30 VDC power supply</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Maximum Output Current: 2.5 A</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3dB Modulation Bandwidth: 1 MHz</a:t>
            </a:r>
          </a:p>
          <a:p>
            <a:pPr marL="57150" indent="-285750">
              <a:lnSpc>
                <a:spcPct val="110000"/>
              </a:lnSpc>
              <a:spcAft>
                <a:spcPts val="600"/>
              </a:spcAft>
              <a:buFont typeface="Arial" panose="020B0604020202020204" pitchFamily="34" charset="0"/>
              <a:buChar char="•"/>
            </a:pPr>
            <a:r>
              <a:rPr lang="en-US">
                <a:solidFill>
                  <a:schemeClr val="tx2">
                    <a:lumMod val="60000"/>
                    <a:lumOff val="40000"/>
                  </a:schemeClr>
                </a:solidFill>
              </a:rPr>
              <a:t>Package size: 1.125″ x 2.1″ x 4.5″ (28.6 x 53.3 x 114.3 mm)</a:t>
            </a:r>
          </a:p>
          <a:p>
            <a:pPr marL="57150" indent="-285750">
              <a:lnSpc>
                <a:spcPct val="110000"/>
              </a:lnSpc>
              <a:spcAft>
                <a:spcPts val="600"/>
              </a:spcAft>
              <a:buFont typeface="Arial" panose="020B0604020202020204" pitchFamily="34" charset="0"/>
              <a:buChar char="•"/>
            </a:pPr>
            <a:endParaRPr lang="en-US">
              <a:solidFill>
                <a:schemeClr val="tx2">
                  <a:lumMod val="60000"/>
                  <a:lumOff val="40000"/>
                </a:schemeClr>
              </a:solidFill>
            </a:endParaRPr>
          </a:p>
        </p:txBody>
      </p:sp>
      <p:cxnSp>
        <p:nvCxnSpPr>
          <p:cNvPr id="30" name="Straight Connector 29">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6DA98F4-0AEE-000B-AFF2-971F54BD8550}"/>
              </a:ext>
            </a:extLst>
          </p:cNvPr>
          <p:cNvSpPr>
            <a:spLocks noGrp="1"/>
          </p:cNvSpPr>
          <p:nvPr>
            <p:ph type="sldNum" sz="quarter" idx="12"/>
          </p:nvPr>
        </p:nvSpPr>
        <p:spPr>
          <a:xfrm>
            <a:off x="11563467" y="3246434"/>
            <a:ext cx="628533" cy="365125"/>
          </a:xfrm>
        </p:spPr>
        <p:txBody>
          <a:bodyPr vert="horz" lIns="91440" tIns="45720" rIns="91440" bIns="45720" rtlCol="0" anchor="ctr">
            <a:normAutofit/>
          </a:bodyPr>
          <a:lstStyle/>
          <a:p>
            <a:pPr>
              <a:spcAft>
                <a:spcPts val="600"/>
              </a:spcAft>
            </a:pPr>
            <a:fld id="{273BAE12-D270-459D-897B-6833652BB167}" type="slidenum">
              <a:rPr lang="en-US" b="1" dirty="0" smtClean="0"/>
              <a:pPr>
                <a:spcAft>
                  <a:spcPts val="600"/>
                </a:spcAft>
              </a:pPr>
              <a:t>9</a:t>
            </a:fld>
            <a:endParaRPr lang="en-US" b="1"/>
          </a:p>
        </p:txBody>
      </p:sp>
      <p:pic>
        <p:nvPicPr>
          <p:cNvPr id="3" name="Picture 4" descr="A picture containing text, electronics&#10;&#10;Description automatically generated">
            <a:extLst>
              <a:ext uri="{FF2B5EF4-FFF2-40B4-BE49-F238E27FC236}">
                <a16:creationId xmlns:a16="http://schemas.microsoft.com/office/drawing/2014/main" id="{CB6E3B50-6CD0-0872-438B-209FE785D667}"/>
              </a:ext>
            </a:extLst>
          </p:cNvPr>
          <p:cNvPicPr>
            <a:picLocks noChangeAspect="1"/>
          </p:cNvPicPr>
          <p:nvPr/>
        </p:nvPicPr>
        <p:blipFill rotWithShape="1">
          <a:blip r:embed="rId2"/>
          <a:srcRect l="14271" r="20591" b="309"/>
          <a:stretch/>
        </p:blipFill>
        <p:spPr>
          <a:xfrm rot="-5400000">
            <a:off x="5878605" y="1994846"/>
            <a:ext cx="5618862" cy="2853367"/>
          </a:xfrm>
          <a:prstGeom prst="rect">
            <a:avLst/>
          </a:prstGeom>
        </p:spPr>
      </p:pic>
      <p:sp>
        <p:nvSpPr>
          <p:cNvPr id="5" name="TextBox 4">
            <a:extLst>
              <a:ext uri="{FF2B5EF4-FFF2-40B4-BE49-F238E27FC236}">
                <a16:creationId xmlns:a16="http://schemas.microsoft.com/office/drawing/2014/main" id="{1498B783-EE23-CBD4-6916-A458E72FB931}"/>
              </a:ext>
            </a:extLst>
          </p:cNvPr>
          <p:cNvSpPr txBox="1"/>
          <p:nvPr/>
        </p:nvSpPr>
        <p:spPr>
          <a:xfrm>
            <a:off x="965415" y="636075"/>
            <a:ext cx="479478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tx2">
                    <a:lumMod val="60000"/>
                    <a:lumOff val="40000"/>
                  </a:schemeClr>
                </a:solidFill>
                <a:latin typeface="+mj-lt"/>
                <a:ea typeface="+mj-ea"/>
                <a:cs typeface="+mj-cs"/>
              </a:rPr>
              <a:t>New Laser Driver</a:t>
            </a:r>
          </a:p>
        </p:txBody>
      </p:sp>
    </p:spTree>
    <p:extLst>
      <p:ext uri="{BB962C8B-B14F-4D97-AF65-F5344CB8AC3E}">
        <p14:creationId xmlns:p14="http://schemas.microsoft.com/office/powerpoint/2010/main" val="1148627393"/>
      </p:ext>
    </p:extLst>
  </p:cSld>
  <p:clrMapOvr>
    <a:masterClrMapping/>
  </p:clrMapOvr>
</p:sld>
</file>

<file path=ppt/theme/theme1.xml><?xml version="1.0" encoding="utf-8"?>
<a:theme xmlns:a="http://schemas.openxmlformats.org/drawingml/2006/main" name="ArchVTI">
  <a:themeElements>
    <a:clrScheme name="AnalogousFromRegularSeed_2SEEDS">
      <a:dk1>
        <a:srgbClr val="000000"/>
      </a:dk1>
      <a:lt1>
        <a:srgbClr val="FFFFFF"/>
      </a:lt1>
      <a:dk2>
        <a:srgbClr val="243441"/>
      </a:dk2>
      <a:lt2>
        <a:srgbClr val="E2E8E7"/>
      </a:lt2>
      <a:accent1>
        <a:srgbClr val="D51730"/>
      </a:accent1>
      <a:accent2>
        <a:srgbClr val="E72991"/>
      </a:accent2>
      <a:accent3>
        <a:srgbClr val="E75F29"/>
      </a:accent3>
      <a:accent4>
        <a:srgbClr val="14B96F"/>
      </a:accent4>
      <a:accent5>
        <a:srgbClr val="20B6B1"/>
      </a:accent5>
      <a:accent6>
        <a:srgbClr val="178CD5"/>
      </a:accent6>
      <a:hlink>
        <a:srgbClr val="30928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ArchVTI</vt:lpstr>
      <vt:lpstr>Low-Cost Optical Communications System</vt:lpstr>
      <vt:lpstr>Why Optical Communications?</vt:lpstr>
      <vt:lpstr>Design Considerations </vt:lpstr>
      <vt:lpstr>System Architecture and Design</vt:lpstr>
      <vt:lpstr>Software</vt:lpstr>
      <vt:lpstr>System Price Breakdown</vt:lpstr>
      <vt:lpstr>Final Sprint Progress</vt:lpstr>
      <vt:lpstr>Previous Group's Laser Driver</vt:lpstr>
      <vt:lpstr>PowerPoint Presentation</vt:lpstr>
      <vt:lpstr>Photodetector</vt:lpstr>
      <vt:lpstr>PowerPoint Presentation</vt:lpstr>
      <vt:lpstr>User Manual</vt:lpstr>
      <vt:lpstr>PowerPoint Presentation</vt:lpstr>
      <vt:lpstr>PowerPoint Presentation</vt:lpstr>
      <vt:lpstr>PowerPoint Presentation</vt:lpstr>
      <vt:lpstr>PowerPoint Presentation</vt:lpstr>
      <vt:lpstr>Project Takeaways</vt:lpstr>
      <vt:lpstr>Recommendations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2022-11-15T19:39:57Z</dcterms:created>
  <dcterms:modified xsi:type="dcterms:W3CDTF">2023-04-28T01:39:07Z</dcterms:modified>
</cp:coreProperties>
</file>